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599" r:id="rId6"/>
    <p:sldId id="598" r:id="rId7"/>
    <p:sldId id="601" r:id="rId8"/>
    <p:sldId id="602" r:id="rId9"/>
    <p:sldId id="600" r:id="rId10"/>
    <p:sldId id="605" r:id="rId11"/>
    <p:sldId id="606" r:id="rId12"/>
    <p:sldId id="607" r:id="rId13"/>
    <p:sldId id="608" r:id="rId14"/>
    <p:sldId id="609" r:id="rId15"/>
    <p:sldId id="604" r:id="rId16"/>
    <p:sldId id="610" r:id="rId17"/>
    <p:sldId id="611" r:id="rId18"/>
    <p:sldId id="613" r:id="rId19"/>
    <p:sldId id="612" r:id="rId20"/>
    <p:sldId id="615" r:id="rId21"/>
    <p:sldId id="618" r:id="rId22"/>
    <p:sldId id="619" r:id="rId23"/>
    <p:sldId id="620" r:id="rId24"/>
    <p:sldId id="621" r:id="rId25"/>
    <p:sldId id="622" r:id="rId26"/>
    <p:sldId id="623" r:id="rId27"/>
    <p:sldId id="624" r:id="rId28"/>
    <p:sldId id="260"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Poppins" panose="02000000000000000000" pitchFamily="2" charset="0"/>
      <p:regular r:id="rId35"/>
      <p:bold r:id="rId36"/>
      <p:italic r:id="rId37"/>
      <p:boldItalic r:id="rId38"/>
    </p:embeddedFont>
    <p:embeddedFont>
      <p:font typeface="Poppins Light" panose="02000000000000000000" pitchFamily="2" charset="0"/>
      <p:regular r:id="rId39"/>
      <p:bold r:id="rId40"/>
      <p:italic r:id="rId41"/>
      <p:boldItalic r:id="rId42"/>
    </p:embeddedFont>
    <p:embeddedFont>
      <p:font typeface="Source Sans Pro" panose="020B0503030403020204" pitchFamily="3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qlfHXYBR9FoAj2yVSz4OwE5/n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F5597"/>
    <a:srgbClr val="DE0A14"/>
    <a:srgbClr val="F98F94"/>
    <a:srgbClr val="FBAFB3"/>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9533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6124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131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6484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972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0113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0222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875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279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998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8381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1688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8186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5232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6482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6487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6421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5491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496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803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85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33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304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a:spLocks noGrp="1"/>
          </p:cNvSpPr>
          <p:nvPr>
            <p:ph type="pic" idx="2"/>
          </p:nvPr>
        </p:nvSpPr>
        <p:spPr>
          <a:xfrm>
            <a:off x="5183188" y="987425"/>
            <a:ext cx="6172200" cy="4873625"/>
          </a:xfrm>
          <a:prstGeom prst="rect">
            <a:avLst/>
          </a:prstGeom>
          <a:noFill/>
          <a:ln>
            <a:noFill/>
          </a:ln>
        </p:spPr>
      </p:sp>
      <p:sp>
        <p:nvSpPr>
          <p:cNvPr id="64" name="Google Shape;64;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image" Target="../media/image27.png"/><Relationship Id="rId4" Type="http://schemas.openxmlformats.org/officeDocument/2006/relationships/image" Target="../media/image8.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5" name="Google Shape;85;p1"/>
          <p:cNvSpPr txBox="1">
            <a:spLocks noGrp="1"/>
          </p:cNvSpPr>
          <p:nvPr>
            <p:ph type="subTitle" idx="1"/>
          </p:nvPr>
        </p:nvSpPr>
        <p:spPr>
          <a:xfrm>
            <a:off x="1524000" y="4281759"/>
            <a:ext cx="9144000" cy="587090"/>
          </a:xfrm>
          <a:prstGeom prst="rect">
            <a:avLst/>
          </a:prstGeom>
          <a:noFill/>
          <a:ln>
            <a:noFill/>
          </a:ln>
        </p:spPr>
        <p:txBody>
          <a:bodyPr spcFirstLastPara="1" wrap="square" lIns="91425" tIns="45700" rIns="91425" bIns="45700" anchor="t" anchorCtr="0">
            <a:normAutofit/>
          </a:bodyPr>
          <a:lstStyle/>
          <a:p>
            <a:r>
              <a:rPr lang="es-PE" dirty="0">
                <a:solidFill>
                  <a:schemeClr val="bg1"/>
                </a:solidFill>
                <a:latin typeface="+mn-lt"/>
                <a:cs typeface="Poppins" pitchFamily="2" charset="77"/>
              </a:rPr>
              <a:t>RVM </a:t>
            </a:r>
            <a:r>
              <a:rPr lang="es-PE" dirty="0" err="1">
                <a:solidFill>
                  <a:schemeClr val="bg1"/>
                </a:solidFill>
                <a:latin typeface="+mn-lt"/>
                <a:cs typeface="Poppins" pitchFamily="2" charset="77"/>
              </a:rPr>
              <a:t>N.°</a:t>
            </a:r>
            <a:r>
              <a:rPr lang="es-PE" dirty="0">
                <a:solidFill>
                  <a:schemeClr val="bg1"/>
                </a:solidFill>
                <a:latin typeface="+mn-lt"/>
                <a:cs typeface="Poppins" pitchFamily="2" charset="77"/>
              </a:rPr>
              <a:t> 148-2023-MINEDU</a:t>
            </a:r>
          </a:p>
        </p:txBody>
      </p:sp>
      <p:cxnSp>
        <p:nvCxnSpPr>
          <p:cNvPr id="86" name="Google Shape;86;p1"/>
          <p:cNvCxnSpPr/>
          <p:nvPr/>
        </p:nvCxnSpPr>
        <p:spPr>
          <a:xfrm>
            <a:off x="3790650" y="3786583"/>
            <a:ext cx="4610700" cy="0"/>
          </a:xfrm>
          <a:prstGeom prst="straightConnector1">
            <a:avLst/>
          </a:prstGeom>
          <a:noFill/>
          <a:ln w="12700" cap="flat" cmpd="sng">
            <a:solidFill>
              <a:srgbClr val="FFFFFF"/>
            </a:solidFill>
            <a:prstDash val="solid"/>
            <a:round/>
            <a:headEnd type="none" w="sm" len="sm"/>
            <a:tailEnd type="none" w="sm" len="sm"/>
          </a:ln>
        </p:spPr>
      </p:cxnSp>
      <p:pic>
        <p:nvPicPr>
          <p:cNvPr id="87" name="Google Shape;87;p1"/>
          <p:cNvPicPr preferRelativeResize="0"/>
          <p:nvPr/>
        </p:nvPicPr>
        <p:blipFill rotWithShape="1">
          <a:blip r:embed="rId4">
            <a:alphaModFix/>
          </a:blip>
          <a:srcRect/>
          <a:stretch/>
        </p:blipFill>
        <p:spPr>
          <a:xfrm>
            <a:off x="655495" y="215991"/>
            <a:ext cx="2756897" cy="553662"/>
          </a:xfrm>
          <a:prstGeom prst="rect">
            <a:avLst/>
          </a:prstGeom>
          <a:noFill/>
          <a:ln>
            <a:noFill/>
          </a:ln>
        </p:spPr>
      </p:pic>
      <p:sp>
        <p:nvSpPr>
          <p:cNvPr id="89" name="Google Shape;89;p1"/>
          <p:cNvSpPr txBox="1"/>
          <p:nvPr/>
        </p:nvSpPr>
        <p:spPr>
          <a:xfrm>
            <a:off x="4625498" y="6120555"/>
            <a:ext cx="3181143" cy="58709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s-PE" sz="2400" b="0" i="0" u="none" strike="noStrike" cap="none" dirty="0">
                <a:solidFill>
                  <a:schemeClr val="lt1"/>
                </a:solidFill>
                <a:latin typeface="Poppins Light"/>
                <a:ea typeface="Poppins Light"/>
                <a:cs typeface="Poppins Light"/>
                <a:sym typeface="Poppins Light"/>
              </a:rPr>
              <a:t>OCTUBRE 2024</a:t>
            </a:r>
            <a:endParaRPr sz="1200" dirty="0"/>
          </a:p>
        </p:txBody>
      </p:sp>
      <p:pic>
        <p:nvPicPr>
          <p:cNvPr id="90" name="Google Shape;90;p1"/>
          <p:cNvPicPr preferRelativeResize="0"/>
          <p:nvPr/>
        </p:nvPicPr>
        <p:blipFill>
          <a:blip r:embed="rId5">
            <a:alphaModFix/>
          </a:blip>
          <a:stretch>
            <a:fillRect/>
          </a:stretch>
        </p:blipFill>
        <p:spPr>
          <a:xfrm>
            <a:off x="9932028" y="59812"/>
            <a:ext cx="1313564" cy="866025"/>
          </a:xfrm>
          <a:prstGeom prst="rect">
            <a:avLst/>
          </a:prstGeom>
          <a:noFill/>
          <a:ln>
            <a:noFill/>
          </a:ln>
        </p:spPr>
      </p:pic>
      <p:pic>
        <p:nvPicPr>
          <p:cNvPr id="91" name="Google Shape;91;p1"/>
          <p:cNvPicPr preferRelativeResize="0"/>
          <p:nvPr/>
        </p:nvPicPr>
        <p:blipFill rotWithShape="1">
          <a:blip r:embed="rId6">
            <a:alphaModFix/>
          </a:blip>
          <a:srcRect/>
          <a:stretch/>
        </p:blipFill>
        <p:spPr>
          <a:xfrm>
            <a:off x="685368" y="185509"/>
            <a:ext cx="2788669" cy="614631"/>
          </a:xfrm>
          <a:prstGeom prst="rect">
            <a:avLst/>
          </a:prstGeom>
          <a:noFill/>
          <a:ln>
            <a:noFill/>
          </a:ln>
        </p:spPr>
      </p:pic>
      <p:pic>
        <p:nvPicPr>
          <p:cNvPr id="3" name="Imagen 2">
            <a:extLst>
              <a:ext uri="{FF2B5EF4-FFF2-40B4-BE49-F238E27FC236}">
                <a16:creationId xmlns:a16="http://schemas.microsoft.com/office/drawing/2014/main" id="{65660F63-DDD8-466B-A87F-27AE9B5E1B02}"/>
              </a:ext>
            </a:extLst>
          </p:cNvPr>
          <p:cNvPicPr>
            <a:picLocks noChangeAspect="1"/>
          </p:cNvPicPr>
          <p:nvPr/>
        </p:nvPicPr>
        <p:blipFill>
          <a:blip r:embed="rId7"/>
          <a:srcRect/>
          <a:stretch/>
        </p:blipFill>
        <p:spPr>
          <a:xfrm>
            <a:off x="5208259" y="150355"/>
            <a:ext cx="1927411" cy="583363"/>
          </a:xfrm>
          <a:prstGeom prst="rect">
            <a:avLst/>
          </a:prstGeom>
        </p:spPr>
      </p:pic>
      <p:sp>
        <p:nvSpPr>
          <p:cNvPr id="12" name="Título 1">
            <a:extLst>
              <a:ext uri="{FF2B5EF4-FFF2-40B4-BE49-F238E27FC236}">
                <a16:creationId xmlns:a16="http://schemas.microsoft.com/office/drawing/2014/main" id="{7B7EB5DB-DAF7-45C6-B785-7512C188E918}"/>
              </a:ext>
            </a:extLst>
          </p:cNvPr>
          <p:cNvSpPr>
            <a:spLocks noGrp="1"/>
          </p:cNvSpPr>
          <p:nvPr>
            <p:ph type="ctrTitle"/>
          </p:nvPr>
        </p:nvSpPr>
        <p:spPr>
          <a:xfrm>
            <a:off x="757819" y="2505256"/>
            <a:ext cx="10916502" cy="1132322"/>
          </a:xfrm>
        </p:spPr>
        <p:txBody>
          <a:bodyPr anchor="ctr">
            <a:noAutofit/>
          </a:bodyPr>
          <a:lstStyle/>
          <a:p>
            <a:r>
              <a:rPr lang="es-ES" sz="4800" b="1" dirty="0">
                <a:solidFill>
                  <a:schemeClr val="bg1"/>
                </a:solidFill>
                <a:latin typeface="+mj-lt"/>
                <a:cs typeface="Poppins" panose="00000500000000000000" pitchFamily="2" charset="0"/>
              </a:rPr>
              <a:t>CUADRO DE DISTRIBUCIÓN </a:t>
            </a:r>
            <a:br>
              <a:rPr lang="es-ES" sz="4800" b="1" dirty="0">
                <a:solidFill>
                  <a:schemeClr val="bg1"/>
                </a:solidFill>
                <a:latin typeface="+mj-lt"/>
                <a:cs typeface="Poppins" panose="00000500000000000000" pitchFamily="2" charset="0"/>
              </a:rPr>
            </a:br>
            <a:r>
              <a:rPr lang="es-ES" sz="4800" b="1" dirty="0">
                <a:solidFill>
                  <a:schemeClr val="bg1"/>
                </a:solidFill>
                <a:latin typeface="+mj-lt"/>
                <a:cs typeface="Poppins" panose="00000500000000000000" pitchFamily="2" charset="0"/>
              </a:rPr>
              <a:t>DE HORAS PEDAGÓGICAS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304712" y="4412137"/>
            <a:ext cx="7427743" cy="1325563"/>
          </a:xfrm>
          <a:prstGeom prst="rect">
            <a:avLst/>
          </a:prstGeom>
          <a:noFill/>
          <a:ln>
            <a:noFill/>
          </a:ln>
        </p:spPr>
        <p:txBody>
          <a:bodyPr spcFirstLastPara="1" wrap="square" lIns="91425" tIns="45700" rIns="91425" bIns="45700" anchor="ctr" anchorCtr="0">
            <a:normAutofit/>
          </a:bodyPr>
          <a:lstStyle/>
          <a:p>
            <a:pPr lvl="0">
              <a:buClr>
                <a:schemeClr val="lt1"/>
              </a:buClr>
              <a:buSzPts val="5400"/>
            </a:pPr>
            <a:r>
              <a:rPr lang="es-PE" sz="5600" b="1" dirty="0">
                <a:solidFill>
                  <a:schemeClr val="bg1"/>
                </a:solidFill>
                <a:latin typeface="+mj-lt"/>
                <a:cs typeface="Poppins" pitchFamily="2" charset="77"/>
              </a:rPr>
              <a:t>Plan de estudios</a:t>
            </a:r>
            <a:endParaRPr sz="5600" dirty="0">
              <a:latin typeface="+mj-lt"/>
            </a:endParaRPr>
          </a:p>
        </p:txBody>
      </p:sp>
      <p:cxnSp>
        <p:nvCxnSpPr>
          <p:cNvPr id="98" name="Google Shape;98;p2"/>
          <p:cNvCxnSpPr/>
          <p:nvPr/>
        </p:nvCxnSpPr>
        <p:spPr>
          <a:xfrm>
            <a:off x="4501662" y="5721714"/>
            <a:ext cx="6893169" cy="0"/>
          </a:xfrm>
          <a:prstGeom prst="straightConnector1">
            <a:avLst/>
          </a:prstGeom>
          <a:noFill/>
          <a:ln w="12700" cap="flat" cmpd="sng">
            <a:solidFill>
              <a:srgbClr val="FFFFFF"/>
            </a:solidFill>
            <a:prstDash val="solid"/>
            <a:round/>
            <a:headEnd type="none" w="sm" len="sm"/>
            <a:tailEnd type="none" w="sm" len="sm"/>
          </a:ln>
        </p:spPr>
      </p:cxnSp>
      <p:sp>
        <p:nvSpPr>
          <p:cNvPr id="99" name="Google Shape;99;p2"/>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00" name="Google Shape;100;p2"/>
          <p:cNvPicPr preferRelativeResize="0"/>
          <p:nvPr/>
        </p:nvPicPr>
        <p:blipFill rotWithShape="1">
          <a:blip r:embed="rId4">
            <a:alphaModFix/>
          </a:blip>
          <a:srcRect/>
          <a:stretch/>
        </p:blipFill>
        <p:spPr>
          <a:xfrm>
            <a:off x="655496" y="215991"/>
            <a:ext cx="2140434" cy="429859"/>
          </a:xfrm>
          <a:prstGeom prst="rect">
            <a:avLst/>
          </a:prstGeom>
          <a:noFill/>
          <a:ln>
            <a:noFill/>
          </a:ln>
        </p:spPr>
      </p:pic>
      <p:pic>
        <p:nvPicPr>
          <p:cNvPr id="101" name="Google Shape;101;p2"/>
          <p:cNvPicPr preferRelativeResize="0"/>
          <p:nvPr/>
        </p:nvPicPr>
        <p:blipFill>
          <a:blip r:embed="rId5">
            <a:alphaModFix/>
          </a:blip>
          <a:stretch>
            <a:fillRect/>
          </a:stretch>
        </p:blipFill>
        <p:spPr>
          <a:xfrm>
            <a:off x="10288426" y="48337"/>
            <a:ext cx="1065375" cy="703988"/>
          </a:xfrm>
          <a:prstGeom prst="rect">
            <a:avLst/>
          </a:prstGeom>
          <a:noFill/>
          <a:ln>
            <a:noFill/>
          </a:ln>
        </p:spPr>
      </p:pic>
      <p:pic>
        <p:nvPicPr>
          <p:cNvPr id="102" name="Google Shape;102;p2"/>
          <p:cNvPicPr preferRelativeResize="0"/>
          <p:nvPr/>
        </p:nvPicPr>
        <p:blipFill rotWithShape="1">
          <a:blip r:embed="rId6">
            <a:alphaModFix/>
          </a:blip>
          <a:srcRect/>
          <a:stretch/>
        </p:blipFill>
        <p:spPr>
          <a:xfrm>
            <a:off x="734657" y="173176"/>
            <a:ext cx="2061275" cy="454311"/>
          </a:xfrm>
          <a:prstGeom prst="rect">
            <a:avLst/>
          </a:prstGeom>
          <a:noFill/>
          <a:ln>
            <a:noFill/>
          </a:ln>
        </p:spPr>
      </p:pic>
      <p:pic>
        <p:nvPicPr>
          <p:cNvPr id="10" name="Imagen 9">
            <a:extLst>
              <a:ext uri="{FF2B5EF4-FFF2-40B4-BE49-F238E27FC236}">
                <a16:creationId xmlns:a16="http://schemas.microsoft.com/office/drawing/2014/main" id="{DD091787-4C79-4481-BAEE-E89B6752E259}"/>
              </a:ext>
            </a:extLst>
          </p:cNvPr>
          <p:cNvPicPr>
            <a:picLocks noChangeAspect="1"/>
          </p:cNvPicPr>
          <p:nvPr/>
        </p:nvPicPr>
        <p:blipFill>
          <a:blip r:embed="rId7">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86108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 name="CuadroTexto 8">
            <a:extLst>
              <a:ext uri="{FF2B5EF4-FFF2-40B4-BE49-F238E27FC236}">
                <a16:creationId xmlns:a16="http://schemas.microsoft.com/office/drawing/2014/main" id="{B73BF4C2-51DB-4FEF-862D-CE7F095891FB}"/>
              </a:ext>
            </a:extLst>
          </p:cNvPr>
          <p:cNvSpPr txBox="1"/>
          <p:nvPr/>
        </p:nvSpPr>
        <p:spPr>
          <a:xfrm>
            <a:off x="553775" y="906515"/>
            <a:ext cx="10763274" cy="338554"/>
          </a:xfrm>
          <a:prstGeom prst="rect">
            <a:avLst/>
          </a:prstGeom>
          <a:noFill/>
        </p:spPr>
        <p:txBody>
          <a:bodyPr wrap="square" rtlCol="0">
            <a:spAutoFit/>
          </a:bodyPr>
          <a:lstStyle/>
          <a:p>
            <a:pPr lvl="0" algn="just"/>
            <a:r>
              <a:rPr lang="es-MX" sz="1600" dirty="0">
                <a:solidFill>
                  <a:srgbClr val="002060"/>
                </a:solidFill>
                <a:latin typeface="+mn-lt"/>
                <a:cs typeface="Poppins" pitchFamily="2" charset="77"/>
              </a:rPr>
              <a:t>Las IIEE según la forma o modelo de servicio de atención.</a:t>
            </a:r>
            <a:endParaRPr lang="es-PE" sz="1600" dirty="0">
              <a:solidFill>
                <a:srgbClr val="002060"/>
              </a:solidFill>
              <a:latin typeface="+mn-lt"/>
              <a:cs typeface="Poppins" pitchFamily="2" charset="77"/>
            </a:endParaRPr>
          </a:p>
        </p:txBody>
      </p:sp>
      <p:sp>
        <p:nvSpPr>
          <p:cNvPr id="10" name="Rectángulo redondeado 31">
            <a:extLst>
              <a:ext uri="{FF2B5EF4-FFF2-40B4-BE49-F238E27FC236}">
                <a16:creationId xmlns:a16="http://schemas.microsoft.com/office/drawing/2014/main" id="{671CF974-0745-4409-AF29-493C84D1399C}"/>
              </a:ext>
            </a:extLst>
          </p:cNvPr>
          <p:cNvSpPr/>
          <p:nvPr/>
        </p:nvSpPr>
        <p:spPr>
          <a:xfrm>
            <a:off x="582761" y="1317214"/>
            <a:ext cx="2702493" cy="72823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b="1" dirty="0">
                <a:solidFill>
                  <a:schemeClr val="bg1"/>
                </a:solidFill>
                <a:latin typeface="+mj-lt"/>
                <a:cs typeface="Poppins" panose="00000500000000000000" pitchFamily="2" charset="0"/>
              </a:rPr>
              <a:t>ÁREA CURRICULAR</a:t>
            </a:r>
          </a:p>
        </p:txBody>
      </p:sp>
      <p:sp>
        <p:nvSpPr>
          <p:cNvPr id="12" name="Rectángulo redondeado 31">
            <a:extLst>
              <a:ext uri="{FF2B5EF4-FFF2-40B4-BE49-F238E27FC236}">
                <a16:creationId xmlns:a16="http://schemas.microsoft.com/office/drawing/2014/main" id="{FB207B4B-4D48-4B57-B4B9-D50860F11550}"/>
              </a:ext>
            </a:extLst>
          </p:cNvPr>
          <p:cNvSpPr/>
          <p:nvPr/>
        </p:nvSpPr>
        <p:spPr>
          <a:xfrm>
            <a:off x="3350283" y="1251254"/>
            <a:ext cx="1657463" cy="30331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sz="1600" dirty="0">
                <a:solidFill>
                  <a:schemeClr val="bg1"/>
                </a:solidFill>
                <a:latin typeface="Poppins" panose="00000500000000000000" pitchFamily="2" charset="0"/>
                <a:cs typeface="Poppins" panose="00000500000000000000" pitchFamily="2" charset="0"/>
              </a:rPr>
              <a:t>EBR</a:t>
            </a:r>
          </a:p>
        </p:txBody>
      </p:sp>
      <p:sp>
        <p:nvSpPr>
          <p:cNvPr id="13" name="Rectángulo redondeado 31">
            <a:extLst>
              <a:ext uri="{FF2B5EF4-FFF2-40B4-BE49-F238E27FC236}">
                <a16:creationId xmlns:a16="http://schemas.microsoft.com/office/drawing/2014/main" id="{755E1703-667F-4A59-A044-8A9BAB14A0CE}"/>
              </a:ext>
            </a:extLst>
          </p:cNvPr>
          <p:cNvSpPr/>
          <p:nvPr/>
        </p:nvSpPr>
        <p:spPr>
          <a:xfrm>
            <a:off x="5072775" y="1248508"/>
            <a:ext cx="1657463" cy="30605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sz="1600" dirty="0">
                <a:solidFill>
                  <a:schemeClr val="bg1"/>
                </a:solidFill>
                <a:latin typeface="Poppins" panose="00000500000000000000" pitchFamily="2" charset="0"/>
                <a:cs typeface="Poppins" panose="00000500000000000000" pitchFamily="2" charset="0"/>
              </a:rPr>
              <a:t>JEC</a:t>
            </a:r>
          </a:p>
        </p:txBody>
      </p:sp>
      <p:sp>
        <p:nvSpPr>
          <p:cNvPr id="14" name="Rectángulo redondeado 31">
            <a:extLst>
              <a:ext uri="{FF2B5EF4-FFF2-40B4-BE49-F238E27FC236}">
                <a16:creationId xmlns:a16="http://schemas.microsoft.com/office/drawing/2014/main" id="{216AD7F2-CA61-451F-B061-8BDB7D31D0C6}"/>
              </a:ext>
            </a:extLst>
          </p:cNvPr>
          <p:cNvSpPr/>
          <p:nvPr/>
        </p:nvSpPr>
        <p:spPr>
          <a:xfrm>
            <a:off x="6797138" y="1251816"/>
            <a:ext cx="1657463" cy="30274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sz="1600" dirty="0">
                <a:solidFill>
                  <a:schemeClr val="bg1"/>
                </a:solidFill>
                <a:latin typeface="Poppins" panose="00000500000000000000" pitchFamily="2" charset="0"/>
                <a:cs typeface="Poppins" panose="00000500000000000000" pitchFamily="2" charset="0"/>
              </a:rPr>
              <a:t>EBA</a:t>
            </a:r>
          </a:p>
        </p:txBody>
      </p:sp>
      <p:sp>
        <p:nvSpPr>
          <p:cNvPr id="15" name="Rectángulo redondeado 31">
            <a:extLst>
              <a:ext uri="{FF2B5EF4-FFF2-40B4-BE49-F238E27FC236}">
                <a16:creationId xmlns:a16="http://schemas.microsoft.com/office/drawing/2014/main" id="{871CACBE-DFBF-4D2B-BDB3-61B930633360}"/>
              </a:ext>
            </a:extLst>
          </p:cNvPr>
          <p:cNvSpPr/>
          <p:nvPr/>
        </p:nvSpPr>
        <p:spPr>
          <a:xfrm>
            <a:off x="8519630" y="1245070"/>
            <a:ext cx="3361354" cy="309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sz="1600" dirty="0">
                <a:solidFill>
                  <a:schemeClr val="bg1"/>
                </a:solidFill>
                <a:latin typeface="Poppins" panose="00000500000000000000" pitchFamily="2" charset="0"/>
                <a:cs typeface="Poppins" panose="00000500000000000000" pitchFamily="2" charset="0"/>
              </a:rPr>
              <a:t>EIB</a:t>
            </a:r>
          </a:p>
        </p:txBody>
      </p:sp>
      <p:sp>
        <p:nvSpPr>
          <p:cNvPr id="16" name="Rectángulo redondeado 31">
            <a:extLst>
              <a:ext uri="{FF2B5EF4-FFF2-40B4-BE49-F238E27FC236}">
                <a16:creationId xmlns:a16="http://schemas.microsoft.com/office/drawing/2014/main" id="{62C4C744-2694-4160-94DE-D459FE9DA01A}"/>
              </a:ext>
            </a:extLst>
          </p:cNvPr>
          <p:cNvSpPr/>
          <p:nvPr/>
        </p:nvSpPr>
        <p:spPr>
          <a:xfrm>
            <a:off x="3348413" y="1608508"/>
            <a:ext cx="788476" cy="462344"/>
          </a:xfrm>
          <a:prstGeom prst="round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sz="1100" b="1" dirty="0">
                <a:solidFill>
                  <a:srgbClr val="002060"/>
                </a:solidFill>
                <a:cs typeface="Calibri" panose="020F0502020204030204" pitchFamily="34" charset="0"/>
              </a:rPr>
              <a:t>1º a 5º</a:t>
            </a:r>
          </a:p>
        </p:txBody>
      </p:sp>
      <p:sp>
        <p:nvSpPr>
          <p:cNvPr id="17" name="Rectángulo redondeado 31">
            <a:extLst>
              <a:ext uri="{FF2B5EF4-FFF2-40B4-BE49-F238E27FC236}">
                <a16:creationId xmlns:a16="http://schemas.microsoft.com/office/drawing/2014/main" id="{70C18124-C391-4F52-88F9-30388760303F}"/>
              </a:ext>
            </a:extLst>
          </p:cNvPr>
          <p:cNvSpPr/>
          <p:nvPr/>
        </p:nvSpPr>
        <p:spPr>
          <a:xfrm>
            <a:off x="4219270" y="1608508"/>
            <a:ext cx="788476" cy="462344"/>
          </a:xfrm>
          <a:prstGeom prst="round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endParaRPr lang="es-ES" sz="1100" b="1" dirty="0">
              <a:solidFill>
                <a:srgbClr val="002060"/>
              </a:solidFill>
              <a:cs typeface="Calibri" panose="020F0502020204030204" pitchFamily="34" charset="0"/>
            </a:endParaRPr>
          </a:p>
          <a:p>
            <a:pPr algn="ctr">
              <a:spcBef>
                <a:spcPct val="20000"/>
              </a:spcBef>
              <a:buClr>
                <a:srgbClr val="FF0000"/>
              </a:buClr>
            </a:pPr>
            <a:r>
              <a:rPr lang="es-ES" sz="1100" b="1" dirty="0">
                <a:solidFill>
                  <a:srgbClr val="002060"/>
                </a:solidFill>
                <a:cs typeface="Calibri" panose="020F0502020204030204" pitchFamily="34" charset="0"/>
              </a:rPr>
              <a:t>Técnica</a:t>
            </a:r>
          </a:p>
          <a:p>
            <a:pPr algn="ctr">
              <a:spcBef>
                <a:spcPct val="20000"/>
              </a:spcBef>
              <a:buClr>
                <a:srgbClr val="FF0000"/>
              </a:buClr>
            </a:pPr>
            <a:r>
              <a:rPr lang="es-ES" sz="1100" b="1" dirty="0">
                <a:solidFill>
                  <a:srgbClr val="002060"/>
                </a:solidFill>
                <a:cs typeface="Calibri" panose="020F0502020204030204" pitchFamily="34" charset="0"/>
              </a:rPr>
              <a:t>1º a 5º</a:t>
            </a:r>
          </a:p>
          <a:p>
            <a:pPr algn="ctr">
              <a:spcBef>
                <a:spcPct val="20000"/>
              </a:spcBef>
              <a:buClr>
                <a:srgbClr val="FF0000"/>
              </a:buClr>
            </a:pPr>
            <a:endParaRPr lang="es-ES" sz="1100" b="1" dirty="0">
              <a:solidFill>
                <a:srgbClr val="002060"/>
              </a:solidFill>
              <a:cs typeface="Calibri" panose="020F0502020204030204" pitchFamily="34" charset="0"/>
            </a:endParaRPr>
          </a:p>
        </p:txBody>
      </p:sp>
      <p:sp>
        <p:nvSpPr>
          <p:cNvPr id="18" name="Rectángulo redondeado 31">
            <a:extLst>
              <a:ext uri="{FF2B5EF4-FFF2-40B4-BE49-F238E27FC236}">
                <a16:creationId xmlns:a16="http://schemas.microsoft.com/office/drawing/2014/main" id="{7C1AE39F-5C01-4E14-9CA8-AA0EB9430C40}"/>
              </a:ext>
            </a:extLst>
          </p:cNvPr>
          <p:cNvSpPr/>
          <p:nvPr/>
        </p:nvSpPr>
        <p:spPr>
          <a:xfrm>
            <a:off x="5090127" y="1608508"/>
            <a:ext cx="788476" cy="462344"/>
          </a:xfrm>
          <a:prstGeom prst="round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sz="1100" b="1" dirty="0">
                <a:solidFill>
                  <a:srgbClr val="002060"/>
                </a:solidFill>
                <a:cs typeface="Calibri" panose="020F0502020204030204" pitchFamily="34" charset="0"/>
              </a:rPr>
              <a:t>1º a 5º</a:t>
            </a:r>
          </a:p>
        </p:txBody>
      </p:sp>
      <p:sp>
        <p:nvSpPr>
          <p:cNvPr id="19" name="Rectángulo redondeado 31">
            <a:extLst>
              <a:ext uri="{FF2B5EF4-FFF2-40B4-BE49-F238E27FC236}">
                <a16:creationId xmlns:a16="http://schemas.microsoft.com/office/drawing/2014/main" id="{40B014FF-ABCB-4E3A-A029-73934D7CFF97}"/>
              </a:ext>
            </a:extLst>
          </p:cNvPr>
          <p:cNvSpPr/>
          <p:nvPr/>
        </p:nvSpPr>
        <p:spPr>
          <a:xfrm>
            <a:off x="5960984" y="1583108"/>
            <a:ext cx="788476" cy="462344"/>
          </a:xfrm>
          <a:prstGeom prst="round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endParaRPr lang="es-ES" sz="1100" b="1" dirty="0">
              <a:solidFill>
                <a:srgbClr val="002060"/>
              </a:solidFill>
              <a:cs typeface="Calibri" panose="020F0502020204030204" pitchFamily="34" charset="0"/>
            </a:endParaRPr>
          </a:p>
          <a:p>
            <a:pPr algn="ctr">
              <a:spcBef>
                <a:spcPct val="20000"/>
              </a:spcBef>
              <a:buClr>
                <a:srgbClr val="FF0000"/>
              </a:buClr>
            </a:pPr>
            <a:r>
              <a:rPr lang="es-ES" sz="1100" b="1" dirty="0">
                <a:solidFill>
                  <a:srgbClr val="002060"/>
                </a:solidFill>
                <a:cs typeface="Calibri" panose="020F0502020204030204" pitchFamily="34" charset="0"/>
              </a:rPr>
              <a:t>Técnica</a:t>
            </a:r>
          </a:p>
          <a:p>
            <a:pPr algn="ctr">
              <a:spcBef>
                <a:spcPct val="20000"/>
              </a:spcBef>
              <a:buClr>
                <a:srgbClr val="FF0000"/>
              </a:buClr>
            </a:pPr>
            <a:r>
              <a:rPr lang="es-ES" sz="1100" b="1" dirty="0">
                <a:solidFill>
                  <a:srgbClr val="002060"/>
                </a:solidFill>
                <a:cs typeface="Calibri" panose="020F0502020204030204" pitchFamily="34" charset="0"/>
              </a:rPr>
              <a:t>1º a 5º</a:t>
            </a:r>
          </a:p>
          <a:p>
            <a:pPr algn="ctr">
              <a:spcBef>
                <a:spcPct val="20000"/>
              </a:spcBef>
              <a:buClr>
                <a:srgbClr val="FF0000"/>
              </a:buClr>
            </a:pPr>
            <a:endParaRPr lang="es-ES" sz="1100" b="1" dirty="0">
              <a:solidFill>
                <a:srgbClr val="002060"/>
              </a:solidFill>
              <a:cs typeface="Calibri" panose="020F0502020204030204" pitchFamily="34" charset="0"/>
            </a:endParaRPr>
          </a:p>
        </p:txBody>
      </p:sp>
      <p:sp>
        <p:nvSpPr>
          <p:cNvPr id="20" name="Rectángulo redondeado 31">
            <a:extLst>
              <a:ext uri="{FF2B5EF4-FFF2-40B4-BE49-F238E27FC236}">
                <a16:creationId xmlns:a16="http://schemas.microsoft.com/office/drawing/2014/main" id="{D2A16407-109B-4365-9FC6-CE153D3CF4ED}"/>
              </a:ext>
            </a:extLst>
          </p:cNvPr>
          <p:cNvSpPr/>
          <p:nvPr/>
        </p:nvSpPr>
        <p:spPr>
          <a:xfrm>
            <a:off x="6831841" y="1583108"/>
            <a:ext cx="1622760" cy="462344"/>
          </a:xfrm>
          <a:prstGeom prst="round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sz="1100" b="1" dirty="0">
                <a:solidFill>
                  <a:srgbClr val="002060"/>
                </a:solidFill>
                <a:cs typeface="Calibri" panose="020F0502020204030204" pitchFamily="34" charset="0"/>
              </a:rPr>
              <a:t>1º a 4º</a:t>
            </a:r>
          </a:p>
        </p:txBody>
      </p:sp>
      <p:sp>
        <p:nvSpPr>
          <p:cNvPr id="21" name="Rectángulo redondeado 31">
            <a:extLst>
              <a:ext uri="{FF2B5EF4-FFF2-40B4-BE49-F238E27FC236}">
                <a16:creationId xmlns:a16="http://schemas.microsoft.com/office/drawing/2014/main" id="{E49D729D-3C69-4239-93C2-F4DBA50BE67D}"/>
              </a:ext>
            </a:extLst>
          </p:cNvPr>
          <p:cNvSpPr/>
          <p:nvPr/>
        </p:nvSpPr>
        <p:spPr>
          <a:xfrm>
            <a:off x="8536981" y="1570940"/>
            <a:ext cx="1115337" cy="462344"/>
          </a:xfrm>
          <a:prstGeom prst="round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sz="1100" b="1" dirty="0">
                <a:solidFill>
                  <a:srgbClr val="002060"/>
                </a:solidFill>
                <a:cs typeface="Calibri" panose="020F0502020204030204" pitchFamily="34" charset="0"/>
              </a:rPr>
              <a:t>Fortalecimiento</a:t>
            </a:r>
          </a:p>
        </p:txBody>
      </p:sp>
      <p:sp>
        <p:nvSpPr>
          <p:cNvPr id="22" name="Rectángulo redondeado 31">
            <a:extLst>
              <a:ext uri="{FF2B5EF4-FFF2-40B4-BE49-F238E27FC236}">
                <a16:creationId xmlns:a16="http://schemas.microsoft.com/office/drawing/2014/main" id="{12F31AA1-399B-48C2-BFC1-29191DC81AB4}"/>
              </a:ext>
            </a:extLst>
          </p:cNvPr>
          <p:cNvSpPr/>
          <p:nvPr/>
        </p:nvSpPr>
        <p:spPr>
          <a:xfrm>
            <a:off x="9734699" y="1570940"/>
            <a:ext cx="1030949" cy="462344"/>
          </a:xfrm>
          <a:prstGeom prst="round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sz="1100" b="1" dirty="0">
                <a:solidFill>
                  <a:srgbClr val="002060"/>
                </a:solidFill>
                <a:cs typeface="Calibri" panose="020F0502020204030204" pitchFamily="34" charset="0"/>
              </a:rPr>
              <a:t>Revitalización</a:t>
            </a:r>
          </a:p>
        </p:txBody>
      </p:sp>
      <p:sp>
        <p:nvSpPr>
          <p:cNvPr id="23" name="Rectángulo redondeado 31">
            <a:extLst>
              <a:ext uri="{FF2B5EF4-FFF2-40B4-BE49-F238E27FC236}">
                <a16:creationId xmlns:a16="http://schemas.microsoft.com/office/drawing/2014/main" id="{F0E5BDDD-EC0D-4795-835D-C7CF15522F03}"/>
              </a:ext>
            </a:extLst>
          </p:cNvPr>
          <p:cNvSpPr/>
          <p:nvPr/>
        </p:nvSpPr>
        <p:spPr>
          <a:xfrm>
            <a:off x="10848028" y="1570940"/>
            <a:ext cx="1032955" cy="462344"/>
          </a:xfrm>
          <a:prstGeom prst="round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sz="1100" b="1" dirty="0">
                <a:solidFill>
                  <a:srgbClr val="002060"/>
                </a:solidFill>
                <a:cs typeface="Calibri" panose="020F0502020204030204" pitchFamily="34" charset="0"/>
              </a:rPr>
              <a:t>Ámbitos urbanos</a:t>
            </a:r>
          </a:p>
        </p:txBody>
      </p:sp>
      <p:sp>
        <p:nvSpPr>
          <p:cNvPr id="24" name="Rectángulo 23">
            <a:extLst>
              <a:ext uri="{FF2B5EF4-FFF2-40B4-BE49-F238E27FC236}">
                <a16:creationId xmlns:a16="http://schemas.microsoft.com/office/drawing/2014/main" id="{9DB155A7-945D-487E-81FF-4683F7CDB88B}"/>
              </a:ext>
            </a:extLst>
          </p:cNvPr>
          <p:cNvSpPr/>
          <p:nvPr/>
        </p:nvSpPr>
        <p:spPr>
          <a:xfrm>
            <a:off x="582761" y="2122873"/>
            <a:ext cx="11298222" cy="248381"/>
          </a:xfrm>
          <a:prstGeom prst="rect">
            <a:avLst/>
          </a:prstGeom>
          <a:solidFill>
            <a:schemeClr val="bg1"/>
          </a:solidFill>
          <a:ln>
            <a:solidFill>
              <a:srgbClr val="DEE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25" name="Rectángulo 24">
            <a:extLst>
              <a:ext uri="{FF2B5EF4-FFF2-40B4-BE49-F238E27FC236}">
                <a16:creationId xmlns:a16="http://schemas.microsoft.com/office/drawing/2014/main" id="{909AEC71-4C8C-4B17-AB34-2669BBB750B2}"/>
              </a:ext>
            </a:extLst>
          </p:cNvPr>
          <p:cNvSpPr/>
          <p:nvPr/>
        </p:nvSpPr>
        <p:spPr>
          <a:xfrm>
            <a:off x="582761" y="2408724"/>
            <a:ext cx="11298222" cy="2483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26" name="Rectángulo 25">
            <a:extLst>
              <a:ext uri="{FF2B5EF4-FFF2-40B4-BE49-F238E27FC236}">
                <a16:creationId xmlns:a16="http://schemas.microsoft.com/office/drawing/2014/main" id="{E15C4342-3F45-4E3C-BBAA-19F57015C213}"/>
              </a:ext>
            </a:extLst>
          </p:cNvPr>
          <p:cNvSpPr/>
          <p:nvPr/>
        </p:nvSpPr>
        <p:spPr>
          <a:xfrm>
            <a:off x="582761" y="2692332"/>
            <a:ext cx="11298222" cy="248381"/>
          </a:xfrm>
          <a:prstGeom prst="rect">
            <a:avLst/>
          </a:prstGeom>
          <a:solidFill>
            <a:schemeClr val="bg1"/>
          </a:solidFill>
          <a:ln>
            <a:solidFill>
              <a:srgbClr val="DEE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27" name="Rectángulo 26">
            <a:extLst>
              <a:ext uri="{FF2B5EF4-FFF2-40B4-BE49-F238E27FC236}">
                <a16:creationId xmlns:a16="http://schemas.microsoft.com/office/drawing/2014/main" id="{9C7BC0B0-7671-4BEE-9F78-C4F252CC5158}"/>
              </a:ext>
            </a:extLst>
          </p:cNvPr>
          <p:cNvSpPr/>
          <p:nvPr/>
        </p:nvSpPr>
        <p:spPr>
          <a:xfrm>
            <a:off x="582761" y="2978183"/>
            <a:ext cx="11298222" cy="2483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28" name="Rectángulo 27">
            <a:extLst>
              <a:ext uri="{FF2B5EF4-FFF2-40B4-BE49-F238E27FC236}">
                <a16:creationId xmlns:a16="http://schemas.microsoft.com/office/drawing/2014/main" id="{812114B3-9FEB-44CC-8CDD-A81D37F16B10}"/>
              </a:ext>
            </a:extLst>
          </p:cNvPr>
          <p:cNvSpPr/>
          <p:nvPr/>
        </p:nvSpPr>
        <p:spPr>
          <a:xfrm>
            <a:off x="582761" y="3264034"/>
            <a:ext cx="11298222" cy="248381"/>
          </a:xfrm>
          <a:prstGeom prst="rect">
            <a:avLst/>
          </a:prstGeom>
          <a:solidFill>
            <a:schemeClr val="bg1"/>
          </a:solidFill>
          <a:ln>
            <a:solidFill>
              <a:srgbClr val="DEE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29" name="Rectángulo 28">
            <a:extLst>
              <a:ext uri="{FF2B5EF4-FFF2-40B4-BE49-F238E27FC236}">
                <a16:creationId xmlns:a16="http://schemas.microsoft.com/office/drawing/2014/main" id="{65DB1E44-89AC-483A-9413-E8C32E94BD8A}"/>
              </a:ext>
            </a:extLst>
          </p:cNvPr>
          <p:cNvSpPr/>
          <p:nvPr/>
        </p:nvSpPr>
        <p:spPr>
          <a:xfrm>
            <a:off x="582761" y="3549885"/>
            <a:ext cx="11298222" cy="2483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30" name="Rectángulo 29">
            <a:extLst>
              <a:ext uri="{FF2B5EF4-FFF2-40B4-BE49-F238E27FC236}">
                <a16:creationId xmlns:a16="http://schemas.microsoft.com/office/drawing/2014/main" id="{F2A184E0-994C-49C6-908B-EC29AEA07029}"/>
              </a:ext>
            </a:extLst>
          </p:cNvPr>
          <p:cNvSpPr/>
          <p:nvPr/>
        </p:nvSpPr>
        <p:spPr>
          <a:xfrm>
            <a:off x="582761" y="3833493"/>
            <a:ext cx="11298222" cy="248381"/>
          </a:xfrm>
          <a:prstGeom prst="rect">
            <a:avLst/>
          </a:prstGeom>
          <a:solidFill>
            <a:schemeClr val="bg1"/>
          </a:solidFill>
          <a:ln>
            <a:solidFill>
              <a:srgbClr val="DEE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31" name="Rectángulo 30">
            <a:extLst>
              <a:ext uri="{FF2B5EF4-FFF2-40B4-BE49-F238E27FC236}">
                <a16:creationId xmlns:a16="http://schemas.microsoft.com/office/drawing/2014/main" id="{ECCDB36C-4B55-454D-A3FE-14011D2F975E}"/>
              </a:ext>
            </a:extLst>
          </p:cNvPr>
          <p:cNvSpPr/>
          <p:nvPr/>
        </p:nvSpPr>
        <p:spPr>
          <a:xfrm>
            <a:off x="582761" y="4119344"/>
            <a:ext cx="11298222" cy="2483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33" name="Rectángulo 32">
            <a:extLst>
              <a:ext uri="{FF2B5EF4-FFF2-40B4-BE49-F238E27FC236}">
                <a16:creationId xmlns:a16="http://schemas.microsoft.com/office/drawing/2014/main" id="{7095B41C-9BAC-4A49-B258-FF3735D926AF}"/>
              </a:ext>
            </a:extLst>
          </p:cNvPr>
          <p:cNvSpPr/>
          <p:nvPr/>
        </p:nvSpPr>
        <p:spPr>
          <a:xfrm>
            <a:off x="582761" y="4401547"/>
            <a:ext cx="11298222" cy="248381"/>
          </a:xfrm>
          <a:prstGeom prst="rect">
            <a:avLst/>
          </a:prstGeom>
          <a:solidFill>
            <a:schemeClr val="bg1"/>
          </a:solidFill>
          <a:ln>
            <a:solidFill>
              <a:srgbClr val="DEE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34" name="Rectángulo 33">
            <a:extLst>
              <a:ext uri="{FF2B5EF4-FFF2-40B4-BE49-F238E27FC236}">
                <a16:creationId xmlns:a16="http://schemas.microsoft.com/office/drawing/2014/main" id="{9C7DFDCE-CA27-48A2-8ED8-CB24BC260244}"/>
              </a:ext>
            </a:extLst>
          </p:cNvPr>
          <p:cNvSpPr/>
          <p:nvPr/>
        </p:nvSpPr>
        <p:spPr>
          <a:xfrm>
            <a:off x="582761" y="4687398"/>
            <a:ext cx="11298222" cy="2483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35" name="Rectángulo 34">
            <a:extLst>
              <a:ext uri="{FF2B5EF4-FFF2-40B4-BE49-F238E27FC236}">
                <a16:creationId xmlns:a16="http://schemas.microsoft.com/office/drawing/2014/main" id="{6DDB8B10-816F-4525-B7E5-3CDAA3168686}"/>
              </a:ext>
            </a:extLst>
          </p:cNvPr>
          <p:cNvSpPr/>
          <p:nvPr/>
        </p:nvSpPr>
        <p:spPr>
          <a:xfrm>
            <a:off x="582761" y="4971006"/>
            <a:ext cx="11298222" cy="248381"/>
          </a:xfrm>
          <a:prstGeom prst="rect">
            <a:avLst/>
          </a:prstGeom>
          <a:solidFill>
            <a:schemeClr val="bg1"/>
          </a:solidFill>
          <a:ln>
            <a:solidFill>
              <a:srgbClr val="DEE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36" name="Rectángulo 35">
            <a:extLst>
              <a:ext uri="{FF2B5EF4-FFF2-40B4-BE49-F238E27FC236}">
                <a16:creationId xmlns:a16="http://schemas.microsoft.com/office/drawing/2014/main" id="{96A7AD1C-81A0-4DC1-A393-2E1C33BA482F}"/>
              </a:ext>
            </a:extLst>
          </p:cNvPr>
          <p:cNvSpPr/>
          <p:nvPr/>
        </p:nvSpPr>
        <p:spPr>
          <a:xfrm>
            <a:off x="582761" y="5256857"/>
            <a:ext cx="11298222" cy="2483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37" name="Rectángulo 36">
            <a:extLst>
              <a:ext uri="{FF2B5EF4-FFF2-40B4-BE49-F238E27FC236}">
                <a16:creationId xmlns:a16="http://schemas.microsoft.com/office/drawing/2014/main" id="{3DA44EA1-3140-4A7A-BAAE-E00650A184F1}"/>
              </a:ext>
            </a:extLst>
          </p:cNvPr>
          <p:cNvSpPr/>
          <p:nvPr/>
        </p:nvSpPr>
        <p:spPr>
          <a:xfrm>
            <a:off x="582761" y="5542708"/>
            <a:ext cx="11298222" cy="248381"/>
          </a:xfrm>
          <a:prstGeom prst="rect">
            <a:avLst/>
          </a:prstGeom>
          <a:solidFill>
            <a:schemeClr val="bg1"/>
          </a:solidFill>
          <a:ln>
            <a:solidFill>
              <a:srgbClr val="DEE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38" name="Rectángulo 37">
            <a:extLst>
              <a:ext uri="{FF2B5EF4-FFF2-40B4-BE49-F238E27FC236}">
                <a16:creationId xmlns:a16="http://schemas.microsoft.com/office/drawing/2014/main" id="{F2DA2CB8-7C3E-44E0-A89E-C1B27AD009A5}"/>
              </a:ext>
            </a:extLst>
          </p:cNvPr>
          <p:cNvSpPr/>
          <p:nvPr/>
        </p:nvSpPr>
        <p:spPr>
          <a:xfrm>
            <a:off x="582761" y="5828559"/>
            <a:ext cx="11298222" cy="2483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39" name="Rectángulo 38">
            <a:extLst>
              <a:ext uri="{FF2B5EF4-FFF2-40B4-BE49-F238E27FC236}">
                <a16:creationId xmlns:a16="http://schemas.microsoft.com/office/drawing/2014/main" id="{2B0A6C60-A825-4D87-AC55-0D2DB6F864FC}"/>
              </a:ext>
            </a:extLst>
          </p:cNvPr>
          <p:cNvSpPr/>
          <p:nvPr/>
        </p:nvSpPr>
        <p:spPr>
          <a:xfrm>
            <a:off x="582761" y="6112167"/>
            <a:ext cx="11298222" cy="248381"/>
          </a:xfrm>
          <a:prstGeom prst="rect">
            <a:avLst/>
          </a:prstGeom>
          <a:solidFill>
            <a:schemeClr val="bg1"/>
          </a:solidFill>
          <a:ln>
            <a:solidFill>
              <a:srgbClr val="DEE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40" name="Rectángulo 39">
            <a:extLst>
              <a:ext uri="{FF2B5EF4-FFF2-40B4-BE49-F238E27FC236}">
                <a16:creationId xmlns:a16="http://schemas.microsoft.com/office/drawing/2014/main" id="{ADC45B7A-C101-44BD-BE9E-4E9938FB494E}"/>
              </a:ext>
            </a:extLst>
          </p:cNvPr>
          <p:cNvSpPr/>
          <p:nvPr/>
        </p:nvSpPr>
        <p:spPr>
          <a:xfrm>
            <a:off x="582761" y="6398018"/>
            <a:ext cx="11298222" cy="2483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41" name="CuadroTexto 40">
            <a:extLst>
              <a:ext uri="{FF2B5EF4-FFF2-40B4-BE49-F238E27FC236}">
                <a16:creationId xmlns:a16="http://schemas.microsoft.com/office/drawing/2014/main" id="{634722F2-6AAD-424A-9891-079CB72D0ADF}"/>
              </a:ext>
            </a:extLst>
          </p:cNvPr>
          <p:cNvSpPr txBox="1"/>
          <p:nvPr/>
        </p:nvSpPr>
        <p:spPr>
          <a:xfrm>
            <a:off x="555637" y="2108577"/>
            <a:ext cx="258411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Matemática</a:t>
            </a:r>
            <a:endParaRPr lang="es-PE" sz="1200" dirty="0">
              <a:solidFill>
                <a:srgbClr val="01153E"/>
              </a:solidFill>
              <a:latin typeface="+mn-lt"/>
              <a:cs typeface="Calibri" panose="020F0502020204030204" pitchFamily="34" charset="0"/>
            </a:endParaRPr>
          </a:p>
        </p:txBody>
      </p:sp>
      <p:sp>
        <p:nvSpPr>
          <p:cNvPr id="42" name="CuadroTexto 41">
            <a:extLst>
              <a:ext uri="{FF2B5EF4-FFF2-40B4-BE49-F238E27FC236}">
                <a16:creationId xmlns:a16="http://schemas.microsoft.com/office/drawing/2014/main" id="{E38BBD15-0242-441E-A866-91712B401BFC}"/>
              </a:ext>
            </a:extLst>
          </p:cNvPr>
          <p:cNvSpPr txBox="1"/>
          <p:nvPr/>
        </p:nvSpPr>
        <p:spPr>
          <a:xfrm>
            <a:off x="555637" y="2410654"/>
            <a:ext cx="258411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Comunicación</a:t>
            </a:r>
            <a:endParaRPr lang="es-PE" sz="1200" dirty="0">
              <a:solidFill>
                <a:srgbClr val="01153E"/>
              </a:solidFill>
              <a:latin typeface="+mn-lt"/>
              <a:cs typeface="Calibri" panose="020F0502020204030204" pitchFamily="34" charset="0"/>
            </a:endParaRPr>
          </a:p>
        </p:txBody>
      </p:sp>
      <p:sp>
        <p:nvSpPr>
          <p:cNvPr id="43" name="CuadroTexto 42">
            <a:extLst>
              <a:ext uri="{FF2B5EF4-FFF2-40B4-BE49-F238E27FC236}">
                <a16:creationId xmlns:a16="http://schemas.microsoft.com/office/drawing/2014/main" id="{5F870FAB-7A88-4EB9-903C-4091E7F45578}"/>
              </a:ext>
            </a:extLst>
          </p:cNvPr>
          <p:cNvSpPr txBox="1"/>
          <p:nvPr/>
        </p:nvSpPr>
        <p:spPr>
          <a:xfrm>
            <a:off x="555637" y="2684920"/>
            <a:ext cx="3014837"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Comunicación Lengua originaria</a:t>
            </a:r>
            <a:endParaRPr lang="es-PE" sz="1200" dirty="0">
              <a:solidFill>
                <a:srgbClr val="01153E"/>
              </a:solidFill>
              <a:latin typeface="+mn-lt"/>
              <a:cs typeface="Calibri" panose="020F0502020204030204" pitchFamily="34" charset="0"/>
            </a:endParaRPr>
          </a:p>
        </p:txBody>
      </p:sp>
      <p:sp>
        <p:nvSpPr>
          <p:cNvPr id="44" name="CuadroTexto 43">
            <a:extLst>
              <a:ext uri="{FF2B5EF4-FFF2-40B4-BE49-F238E27FC236}">
                <a16:creationId xmlns:a16="http://schemas.microsoft.com/office/drawing/2014/main" id="{72A5B955-4A47-49D5-ADD4-86E394FE4F11}"/>
              </a:ext>
            </a:extLst>
          </p:cNvPr>
          <p:cNvSpPr txBox="1"/>
          <p:nvPr/>
        </p:nvSpPr>
        <p:spPr>
          <a:xfrm>
            <a:off x="555637" y="2966436"/>
            <a:ext cx="2762411"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Comunicación segunda lengua</a:t>
            </a:r>
            <a:endParaRPr lang="es-PE" sz="1200" dirty="0">
              <a:solidFill>
                <a:srgbClr val="01153E"/>
              </a:solidFill>
              <a:latin typeface="+mn-lt"/>
              <a:cs typeface="Calibri" panose="020F0502020204030204" pitchFamily="34" charset="0"/>
            </a:endParaRPr>
          </a:p>
        </p:txBody>
      </p:sp>
      <p:sp>
        <p:nvSpPr>
          <p:cNvPr id="45" name="CuadroTexto 44">
            <a:extLst>
              <a:ext uri="{FF2B5EF4-FFF2-40B4-BE49-F238E27FC236}">
                <a16:creationId xmlns:a16="http://schemas.microsoft.com/office/drawing/2014/main" id="{1DFDAABD-FC31-4BA7-AD1B-E187E79721BF}"/>
              </a:ext>
            </a:extLst>
          </p:cNvPr>
          <p:cNvSpPr txBox="1"/>
          <p:nvPr/>
        </p:nvSpPr>
        <p:spPr>
          <a:xfrm>
            <a:off x="555637" y="3263389"/>
            <a:ext cx="258411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Inglés</a:t>
            </a:r>
            <a:endParaRPr lang="es-PE" sz="1200" dirty="0">
              <a:solidFill>
                <a:srgbClr val="01153E"/>
              </a:solidFill>
              <a:latin typeface="+mn-lt"/>
              <a:cs typeface="Calibri" panose="020F0502020204030204" pitchFamily="34" charset="0"/>
            </a:endParaRPr>
          </a:p>
        </p:txBody>
      </p:sp>
      <p:sp>
        <p:nvSpPr>
          <p:cNvPr id="46" name="CuadroTexto 45">
            <a:extLst>
              <a:ext uri="{FF2B5EF4-FFF2-40B4-BE49-F238E27FC236}">
                <a16:creationId xmlns:a16="http://schemas.microsoft.com/office/drawing/2014/main" id="{8A9094D5-DF7D-4FC4-9429-FCB5F62F0AEA}"/>
              </a:ext>
            </a:extLst>
          </p:cNvPr>
          <p:cNvSpPr txBox="1"/>
          <p:nvPr/>
        </p:nvSpPr>
        <p:spPr>
          <a:xfrm>
            <a:off x="555637" y="3534134"/>
            <a:ext cx="258411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Arte y cultura</a:t>
            </a:r>
            <a:endParaRPr lang="es-PE" sz="1200" dirty="0">
              <a:solidFill>
                <a:srgbClr val="01153E"/>
              </a:solidFill>
              <a:latin typeface="+mn-lt"/>
              <a:cs typeface="Calibri" panose="020F0502020204030204" pitchFamily="34" charset="0"/>
            </a:endParaRPr>
          </a:p>
        </p:txBody>
      </p:sp>
      <p:sp>
        <p:nvSpPr>
          <p:cNvPr id="47" name="CuadroTexto 46">
            <a:extLst>
              <a:ext uri="{FF2B5EF4-FFF2-40B4-BE49-F238E27FC236}">
                <a16:creationId xmlns:a16="http://schemas.microsoft.com/office/drawing/2014/main" id="{F2C12762-4F92-436E-8489-69FC66E7FC9C}"/>
              </a:ext>
            </a:extLst>
          </p:cNvPr>
          <p:cNvSpPr txBox="1"/>
          <p:nvPr/>
        </p:nvSpPr>
        <p:spPr>
          <a:xfrm>
            <a:off x="555637" y="3835599"/>
            <a:ext cx="2819457"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Ciencia, tecnología y salud</a:t>
            </a:r>
            <a:endParaRPr lang="es-PE" sz="1200" dirty="0">
              <a:solidFill>
                <a:srgbClr val="01153E"/>
              </a:solidFill>
              <a:latin typeface="+mn-lt"/>
              <a:cs typeface="Calibri" panose="020F0502020204030204" pitchFamily="34" charset="0"/>
            </a:endParaRPr>
          </a:p>
        </p:txBody>
      </p:sp>
      <p:sp>
        <p:nvSpPr>
          <p:cNvPr id="48" name="CuadroTexto 47">
            <a:extLst>
              <a:ext uri="{FF2B5EF4-FFF2-40B4-BE49-F238E27FC236}">
                <a16:creationId xmlns:a16="http://schemas.microsoft.com/office/drawing/2014/main" id="{D614AA31-DDBC-4CCD-B0D6-9BE5DF5162DA}"/>
              </a:ext>
            </a:extLst>
          </p:cNvPr>
          <p:cNvSpPr txBox="1"/>
          <p:nvPr/>
        </p:nvSpPr>
        <p:spPr>
          <a:xfrm>
            <a:off x="555637" y="4103546"/>
            <a:ext cx="258411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Ciencias sociales</a:t>
            </a:r>
            <a:endParaRPr lang="es-PE" sz="1200" dirty="0">
              <a:solidFill>
                <a:srgbClr val="01153E"/>
              </a:solidFill>
              <a:latin typeface="+mn-lt"/>
              <a:cs typeface="Calibri" panose="020F0502020204030204" pitchFamily="34" charset="0"/>
            </a:endParaRPr>
          </a:p>
        </p:txBody>
      </p:sp>
      <p:sp>
        <p:nvSpPr>
          <p:cNvPr id="49" name="CuadroTexto 48">
            <a:extLst>
              <a:ext uri="{FF2B5EF4-FFF2-40B4-BE49-F238E27FC236}">
                <a16:creationId xmlns:a16="http://schemas.microsoft.com/office/drawing/2014/main" id="{29A3C89A-1668-43CE-81B6-01F360D94681}"/>
              </a:ext>
            </a:extLst>
          </p:cNvPr>
          <p:cNvSpPr txBox="1"/>
          <p:nvPr/>
        </p:nvSpPr>
        <p:spPr>
          <a:xfrm>
            <a:off x="553419" y="4390815"/>
            <a:ext cx="304008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Desarrollo personal, ciudad. y cívica</a:t>
            </a:r>
            <a:endParaRPr lang="es-PE" sz="1200" dirty="0">
              <a:solidFill>
                <a:srgbClr val="01153E"/>
              </a:solidFill>
              <a:latin typeface="+mn-lt"/>
              <a:cs typeface="Calibri" panose="020F0502020204030204" pitchFamily="34" charset="0"/>
            </a:endParaRPr>
          </a:p>
        </p:txBody>
      </p:sp>
      <p:sp>
        <p:nvSpPr>
          <p:cNvPr id="50" name="CuadroTexto 49">
            <a:extLst>
              <a:ext uri="{FF2B5EF4-FFF2-40B4-BE49-F238E27FC236}">
                <a16:creationId xmlns:a16="http://schemas.microsoft.com/office/drawing/2014/main" id="{9690E6CB-E300-4345-AC3A-DB72B521AFB3}"/>
              </a:ext>
            </a:extLst>
          </p:cNvPr>
          <p:cNvSpPr txBox="1"/>
          <p:nvPr/>
        </p:nvSpPr>
        <p:spPr>
          <a:xfrm>
            <a:off x="555637" y="4673102"/>
            <a:ext cx="258411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Educación Física</a:t>
            </a:r>
            <a:endParaRPr lang="es-PE" sz="1200" dirty="0">
              <a:solidFill>
                <a:srgbClr val="01153E"/>
              </a:solidFill>
              <a:latin typeface="+mn-lt"/>
              <a:cs typeface="Calibri" panose="020F0502020204030204" pitchFamily="34" charset="0"/>
            </a:endParaRPr>
          </a:p>
        </p:txBody>
      </p:sp>
      <p:sp>
        <p:nvSpPr>
          <p:cNvPr id="51" name="CuadroTexto 50">
            <a:extLst>
              <a:ext uri="{FF2B5EF4-FFF2-40B4-BE49-F238E27FC236}">
                <a16:creationId xmlns:a16="http://schemas.microsoft.com/office/drawing/2014/main" id="{448A517F-385F-40F6-9446-CFE84D50ED52}"/>
              </a:ext>
            </a:extLst>
          </p:cNvPr>
          <p:cNvSpPr txBox="1"/>
          <p:nvPr/>
        </p:nvSpPr>
        <p:spPr>
          <a:xfrm>
            <a:off x="555637" y="4972723"/>
            <a:ext cx="258411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Educación Religiosa</a:t>
            </a:r>
            <a:endParaRPr lang="es-PE" sz="1200" dirty="0">
              <a:solidFill>
                <a:srgbClr val="01153E"/>
              </a:solidFill>
              <a:latin typeface="+mn-lt"/>
              <a:cs typeface="Calibri" panose="020F0502020204030204" pitchFamily="34" charset="0"/>
            </a:endParaRPr>
          </a:p>
        </p:txBody>
      </p:sp>
      <p:sp>
        <p:nvSpPr>
          <p:cNvPr id="52" name="CuadroTexto 51">
            <a:extLst>
              <a:ext uri="{FF2B5EF4-FFF2-40B4-BE49-F238E27FC236}">
                <a16:creationId xmlns:a16="http://schemas.microsoft.com/office/drawing/2014/main" id="{DD087C0E-9864-4079-8751-0601E20D5F39}"/>
              </a:ext>
            </a:extLst>
          </p:cNvPr>
          <p:cNvSpPr txBox="1"/>
          <p:nvPr/>
        </p:nvSpPr>
        <p:spPr>
          <a:xfrm>
            <a:off x="555637" y="5242561"/>
            <a:ext cx="258411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Ciencia y tecnología</a:t>
            </a:r>
            <a:endParaRPr lang="es-PE" sz="1200" dirty="0">
              <a:solidFill>
                <a:srgbClr val="01153E"/>
              </a:solidFill>
              <a:latin typeface="+mn-lt"/>
              <a:cs typeface="Calibri" panose="020F0502020204030204" pitchFamily="34" charset="0"/>
            </a:endParaRPr>
          </a:p>
        </p:txBody>
      </p:sp>
      <p:sp>
        <p:nvSpPr>
          <p:cNvPr id="53" name="CuadroTexto 52">
            <a:extLst>
              <a:ext uri="{FF2B5EF4-FFF2-40B4-BE49-F238E27FC236}">
                <a16:creationId xmlns:a16="http://schemas.microsoft.com/office/drawing/2014/main" id="{3C6236C7-F7B7-4D51-8E5B-76CF09BB7525}"/>
              </a:ext>
            </a:extLst>
          </p:cNvPr>
          <p:cNvSpPr txBox="1"/>
          <p:nvPr/>
        </p:nvSpPr>
        <p:spPr>
          <a:xfrm>
            <a:off x="555637" y="5530039"/>
            <a:ext cx="258411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Educación para el trabajo</a:t>
            </a:r>
            <a:endParaRPr lang="es-PE" sz="1200" dirty="0">
              <a:solidFill>
                <a:srgbClr val="01153E"/>
              </a:solidFill>
              <a:latin typeface="+mn-lt"/>
              <a:cs typeface="Calibri" panose="020F0502020204030204" pitchFamily="34" charset="0"/>
            </a:endParaRPr>
          </a:p>
        </p:txBody>
      </p:sp>
      <p:sp>
        <p:nvSpPr>
          <p:cNvPr id="54" name="CuadroTexto 53">
            <a:extLst>
              <a:ext uri="{FF2B5EF4-FFF2-40B4-BE49-F238E27FC236}">
                <a16:creationId xmlns:a16="http://schemas.microsoft.com/office/drawing/2014/main" id="{FB830B23-724A-4D99-8E32-C2AEA720CEF8}"/>
              </a:ext>
            </a:extLst>
          </p:cNvPr>
          <p:cNvSpPr txBox="1"/>
          <p:nvPr/>
        </p:nvSpPr>
        <p:spPr>
          <a:xfrm>
            <a:off x="555637" y="5813222"/>
            <a:ext cx="2879367"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Tutoría y orientación educ.</a:t>
            </a:r>
            <a:endParaRPr lang="es-PE" sz="1200" dirty="0">
              <a:solidFill>
                <a:srgbClr val="01153E"/>
              </a:solidFill>
              <a:latin typeface="+mn-lt"/>
              <a:cs typeface="Calibri" panose="020F0502020204030204" pitchFamily="34" charset="0"/>
            </a:endParaRPr>
          </a:p>
        </p:txBody>
      </p:sp>
      <p:sp>
        <p:nvSpPr>
          <p:cNvPr id="55" name="CuadroTexto 54">
            <a:extLst>
              <a:ext uri="{FF2B5EF4-FFF2-40B4-BE49-F238E27FC236}">
                <a16:creationId xmlns:a16="http://schemas.microsoft.com/office/drawing/2014/main" id="{B019600F-433C-4D9A-8B40-8CD9FCD2EBB6}"/>
              </a:ext>
            </a:extLst>
          </p:cNvPr>
          <p:cNvSpPr txBox="1"/>
          <p:nvPr/>
        </p:nvSpPr>
        <p:spPr>
          <a:xfrm>
            <a:off x="555637" y="6116343"/>
            <a:ext cx="3247688"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Horas de libre disponibilidad</a:t>
            </a:r>
            <a:endParaRPr lang="es-PE" sz="1200" dirty="0">
              <a:solidFill>
                <a:srgbClr val="01153E"/>
              </a:solidFill>
              <a:latin typeface="+mn-lt"/>
              <a:cs typeface="Calibri" panose="020F0502020204030204" pitchFamily="34" charset="0"/>
            </a:endParaRPr>
          </a:p>
        </p:txBody>
      </p:sp>
      <p:sp>
        <p:nvSpPr>
          <p:cNvPr id="56" name="CuadroTexto 55">
            <a:extLst>
              <a:ext uri="{FF2B5EF4-FFF2-40B4-BE49-F238E27FC236}">
                <a16:creationId xmlns:a16="http://schemas.microsoft.com/office/drawing/2014/main" id="{C1B9F3A3-882B-4C65-90DD-ECDCEB01C1D7}"/>
              </a:ext>
            </a:extLst>
          </p:cNvPr>
          <p:cNvSpPr txBox="1"/>
          <p:nvPr/>
        </p:nvSpPr>
        <p:spPr>
          <a:xfrm>
            <a:off x="555637" y="6378232"/>
            <a:ext cx="258411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Total de horas por sección</a:t>
            </a:r>
            <a:endParaRPr lang="es-PE" sz="1200" dirty="0">
              <a:solidFill>
                <a:srgbClr val="01153E"/>
              </a:solidFill>
              <a:latin typeface="+mn-lt"/>
              <a:cs typeface="Calibri" panose="020F0502020204030204" pitchFamily="34" charset="0"/>
            </a:endParaRPr>
          </a:p>
        </p:txBody>
      </p:sp>
      <p:sp>
        <p:nvSpPr>
          <p:cNvPr id="57" name="CuadroTexto 56">
            <a:extLst>
              <a:ext uri="{FF2B5EF4-FFF2-40B4-BE49-F238E27FC236}">
                <a16:creationId xmlns:a16="http://schemas.microsoft.com/office/drawing/2014/main" id="{2A6F8EC5-CD61-403F-936E-CB1CBD9F82AF}"/>
              </a:ext>
            </a:extLst>
          </p:cNvPr>
          <p:cNvSpPr txBox="1"/>
          <p:nvPr/>
        </p:nvSpPr>
        <p:spPr>
          <a:xfrm>
            <a:off x="3602791" y="207174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58" name="CuadroTexto 57">
            <a:extLst>
              <a:ext uri="{FF2B5EF4-FFF2-40B4-BE49-F238E27FC236}">
                <a16:creationId xmlns:a16="http://schemas.microsoft.com/office/drawing/2014/main" id="{27B61325-E5D7-497D-8536-634C3C47A5C9}"/>
              </a:ext>
            </a:extLst>
          </p:cNvPr>
          <p:cNvSpPr txBox="1"/>
          <p:nvPr/>
        </p:nvSpPr>
        <p:spPr>
          <a:xfrm>
            <a:off x="3602791" y="2362711"/>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59" name="CuadroTexto 58">
            <a:extLst>
              <a:ext uri="{FF2B5EF4-FFF2-40B4-BE49-F238E27FC236}">
                <a16:creationId xmlns:a16="http://schemas.microsoft.com/office/drawing/2014/main" id="{EC8AA18A-9FA0-4393-959D-872FB232E6DB}"/>
              </a:ext>
            </a:extLst>
          </p:cNvPr>
          <p:cNvSpPr txBox="1"/>
          <p:nvPr/>
        </p:nvSpPr>
        <p:spPr>
          <a:xfrm>
            <a:off x="3602791" y="324478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60" name="CuadroTexto 59">
            <a:extLst>
              <a:ext uri="{FF2B5EF4-FFF2-40B4-BE49-F238E27FC236}">
                <a16:creationId xmlns:a16="http://schemas.microsoft.com/office/drawing/2014/main" id="{2BE2E121-E70D-4128-BF8C-DD8F95852ACB}"/>
              </a:ext>
            </a:extLst>
          </p:cNvPr>
          <p:cNvSpPr txBox="1"/>
          <p:nvPr/>
        </p:nvSpPr>
        <p:spPr>
          <a:xfrm>
            <a:off x="3602791" y="3520513"/>
            <a:ext cx="279720" cy="338554"/>
          </a:xfrm>
          <a:prstGeom prst="rect">
            <a:avLst/>
          </a:prstGeom>
          <a:noFill/>
        </p:spPr>
        <p:txBody>
          <a:bodyPr wrap="square">
            <a:spAutoFit/>
          </a:bodyPr>
          <a:lstStyle/>
          <a:p>
            <a:r>
              <a:rPr lang="es-PE" sz="1600" dirty="0">
                <a:solidFill>
                  <a:srgbClr val="01153E"/>
                </a:solidFill>
                <a:latin typeface="Calibri" panose="020F0502020204030204" pitchFamily="34" charset="0"/>
                <a:cs typeface="Calibri" panose="020F0502020204030204" pitchFamily="34" charset="0"/>
              </a:rPr>
              <a:t>3</a:t>
            </a:r>
          </a:p>
        </p:txBody>
      </p:sp>
      <p:sp>
        <p:nvSpPr>
          <p:cNvPr id="61" name="CuadroTexto 60">
            <a:extLst>
              <a:ext uri="{FF2B5EF4-FFF2-40B4-BE49-F238E27FC236}">
                <a16:creationId xmlns:a16="http://schemas.microsoft.com/office/drawing/2014/main" id="{3278E380-1694-4C40-B204-2A02401ADB20}"/>
              </a:ext>
            </a:extLst>
          </p:cNvPr>
          <p:cNvSpPr txBox="1"/>
          <p:nvPr/>
        </p:nvSpPr>
        <p:spPr>
          <a:xfrm>
            <a:off x="3602791" y="40682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62" name="CuadroTexto 61">
            <a:extLst>
              <a:ext uri="{FF2B5EF4-FFF2-40B4-BE49-F238E27FC236}">
                <a16:creationId xmlns:a16="http://schemas.microsoft.com/office/drawing/2014/main" id="{84844006-A8F8-4CB9-8B6D-23AFA6834E15}"/>
              </a:ext>
            </a:extLst>
          </p:cNvPr>
          <p:cNvSpPr txBox="1"/>
          <p:nvPr/>
        </p:nvSpPr>
        <p:spPr>
          <a:xfrm>
            <a:off x="3602791" y="4353741"/>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63" name="CuadroTexto 62">
            <a:extLst>
              <a:ext uri="{FF2B5EF4-FFF2-40B4-BE49-F238E27FC236}">
                <a16:creationId xmlns:a16="http://schemas.microsoft.com/office/drawing/2014/main" id="{91F25502-CF9E-4CE0-938D-A6FB8E0DBF2B}"/>
              </a:ext>
            </a:extLst>
          </p:cNvPr>
          <p:cNvSpPr txBox="1"/>
          <p:nvPr/>
        </p:nvSpPr>
        <p:spPr>
          <a:xfrm>
            <a:off x="3602791" y="4644760"/>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64" name="CuadroTexto 63">
            <a:extLst>
              <a:ext uri="{FF2B5EF4-FFF2-40B4-BE49-F238E27FC236}">
                <a16:creationId xmlns:a16="http://schemas.microsoft.com/office/drawing/2014/main" id="{0815A87D-7D61-4532-9316-7768932F2072}"/>
              </a:ext>
            </a:extLst>
          </p:cNvPr>
          <p:cNvSpPr txBox="1"/>
          <p:nvPr/>
        </p:nvSpPr>
        <p:spPr>
          <a:xfrm>
            <a:off x="3602791" y="495943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65" name="CuadroTexto 64">
            <a:extLst>
              <a:ext uri="{FF2B5EF4-FFF2-40B4-BE49-F238E27FC236}">
                <a16:creationId xmlns:a16="http://schemas.microsoft.com/office/drawing/2014/main" id="{CE1CD42D-E7F8-4B86-9191-581EC37A396C}"/>
              </a:ext>
            </a:extLst>
          </p:cNvPr>
          <p:cNvSpPr txBox="1"/>
          <p:nvPr/>
        </p:nvSpPr>
        <p:spPr>
          <a:xfrm>
            <a:off x="3602791" y="52293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66" name="CuadroTexto 65">
            <a:extLst>
              <a:ext uri="{FF2B5EF4-FFF2-40B4-BE49-F238E27FC236}">
                <a16:creationId xmlns:a16="http://schemas.microsoft.com/office/drawing/2014/main" id="{936CFD16-5DE7-436F-9C54-097F17213426}"/>
              </a:ext>
            </a:extLst>
          </p:cNvPr>
          <p:cNvSpPr txBox="1"/>
          <p:nvPr/>
        </p:nvSpPr>
        <p:spPr>
          <a:xfrm>
            <a:off x="3602791" y="549000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67" name="CuadroTexto 66">
            <a:extLst>
              <a:ext uri="{FF2B5EF4-FFF2-40B4-BE49-F238E27FC236}">
                <a16:creationId xmlns:a16="http://schemas.microsoft.com/office/drawing/2014/main" id="{907BB64F-461F-4FAE-A3F0-E122AA72FFA5}"/>
              </a:ext>
            </a:extLst>
          </p:cNvPr>
          <p:cNvSpPr txBox="1"/>
          <p:nvPr/>
        </p:nvSpPr>
        <p:spPr>
          <a:xfrm>
            <a:off x="3602791" y="5798862"/>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68" name="CuadroTexto 67">
            <a:extLst>
              <a:ext uri="{FF2B5EF4-FFF2-40B4-BE49-F238E27FC236}">
                <a16:creationId xmlns:a16="http://schemas.microsoft.com/office/drawing/2014/main" id="{CAF91004-80CD-47F7-A1E8-6B17B63DD025}"/>
              </a:ext>
            </a:extLst>
          </p:cNvPr>
          <p:cNvSpPr txBox="1"/>
          <p:nvPr/>
        </p:nvSpPr>
        <p:spPr>
          <a:xfrm>
            <a:off x="3602791" y="6104159"/>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69" name="CuadroTexto 68">
            <a:extLst>
              <a:ext uri="{FF2B5EF4-FFF2-40B4-BE49-F238E27FC236}">
                <a16:creationId xmlns:a16="http://schemas.microsoft.com/office/drawing/2014/main" id="{ED8BD4A5-7406-4A8E-A76E-E86AE0EA4941}"/>
              </a:ext>
            </a:extLst>
          </p:cNvPr>
          <p:cNvSpPr txBox="1"/>
          <p:nvPr/>
        </p:nvSpPr>
        <p:spPr>
          <a:xfrm>
            <a:off x="3574324" y="6362513"/>
            <a:ext cx="412900" cy="338554"/>
          </a:xfrm>
          <a:prstGeom prst="rect">
            <a:avLst/>
          </a:prstGeom>
          <a:noFill/>
        </p:spPr>
        <p:txBody>
          <a:bodyPr wrap="square">
            <a:spAutoFit/>
          </a:bodyPr>
          <a:lstStyle/>
          <a:p>
            <a:r>
              <a:rPr lang="es-ES" sz="1600" b="1" dirty="0">
                <a:solidFill>
                  <a:srgbClr val="01153E"/>
                </a:solidFill>
                <a:latin typeface="Calibri" panose="020F0502020204030204" pitchFamily="34" charset="0"/>
                <a:ea typeface="Times New Roman" panose="02020603050405020304" pitchFamily="18" charset="0"/>
                <a:cs typeface="Calibri" panose="020F0502020204030204" pitchFamily="34" charset="0"/>
              </a:rPr>
              <a:t>35</a:t>
            </a:r>
            <a:endParaRPr lang="es-PE" sz="1600" b="1" dirty="0">
              <a:solidFill>
                <a:srgbClr val="01153E"/>
              </a:solidFill>
              <a:latin typeface="Calibri" panose="020F0502020204030204" pitchFamily="34" charset="0"/>
              <a:cs typeface="Calibri" panose="020F0502020204030204" pitchFamily="34" charset="0"/>
            </a:endParaRPr>
          </a:p>
        </p:txBody>
      </p:sp>
      <p:sp>
        <p:nvSpPr>
          <p:cNvPr id="70" name="CuadroTexto 69">
            <a:extLst>
              <a:ext uri="{FF2B5EF4-FFF2-40B4-BE49-F238E27FC236}">
                <a16:creationId xmlns:a16="http://schemas.microsoft.com/office/drawing/2014/main" id="{B2B0A940-A7D7-4310-A3DC-001AE719A241}"/>
              </a:ext>
            </a:extLst>
          </p:cNvPr>
          <p:cNvSpPr txBox="1"/>
          <p:nvPr/>
        </p:nvSpPr>
        <p:spPr>
          <a:xfrm>
            <a:off x="4473648" y="207174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71" name="CuadroTexto 70">
            <a:extLst>
              <a:ext uri="{FF2B5EF4-FFF2-40B4-BE49-F238E27FC236}">
                <a16:creationId xmlns:a16="http://schemas.microsoft.com/office/drawing/2014/main" id="{F0D8D613-C566-4628-A82D-3BBC20A07609}"/>
              </a:ext>
            </a:extLst>
          </p:cNvPr>
          <p:cNvSpPr txBox="1"/>
          <p:nvPr/>
        </p:nvSpPr>
        <p:spPr>
          <a:xfrm>
            <a:off x="4473648" y="2362711"/>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72" name="CuadroTexto 71">
            <a:extLst>
              <a:ext uri="{FF2B5EF4-FFF2-40B4-BE49-F238E27FC236}">
                <a16:creationId xmlns:a16="http://schemas.microsoft.com/office/drawing/2014/main" id="{6BC29C28-8217-4430-87B3-E80481494F9C}"/>
              </a:ext>
            </a:extLst>
          </p:cNvPr>
          <p:cNvSpPr txBox="1"/>
          <p:nvPr/>
        </p:nvSpPr>
        <p:spPr>
          <a:xfrm>
            <a:off x="4473648" y="324478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73" name="CuadroTexto 72">
            <a:extLst>
              <a:ext uri="{FF2B5EF4-FFF2-40B4-BE49-F238E27FC236}">
                <a16:creationId xmlns:a16="http://schemas.microsoft.com/office/drawing/2014/main" id="{7EF7DAA7-C867-4892-A94C-8BB263AD3997}"/>
              </a:ext>
            </a:extLst>
          </p:cNvPr>
          <p:cNvSpPr txBox="1"/>
          <p:nvPr/>
        </p:nvSpPr>
        <p:spPr>
          <a:xfrm>
            <a:off x="4473648" y="3520513"/>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74" name="CuadroTexto 73">
            <a:extLst>
              <a:ext uri="{FF2B5EF4-FFF2-40B4-BE49-F238E27FC236}">
                <a16:creationId xmlns:a16="http://schemas.microsoft.com/office/drawing/2014/main" id="{75CD343F-8192-4C87-BA36-937F7C597874}"/>
              </a:ext>
            </a:extLst>
          </p:cNvPr>
          <p:cNvSpPr txBox="1"/>
          <p:nvPr/>
        </p:nvSpPr>
        <p:spPr>
          <a:xfrm>
            <a:off x="4473648" y="40682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75" name="CuadroTexto 74">
            <a:extLst>
              <a:ext uri="{FF2B5EF4-FFF2-40B4-BE49-F238E27FC236}">
                <a16:creationId xmlns:a16="http://schemas.microsoft.com/office/drawing/2014/main" id="{6F96DA08-B776-4658-BB45-478CEC20376E}"/>
              </a:ext>
            </a:extLst>
          </p:cNvPr>
          <p:cNvSpPr txBox="1"/>
          <p:nvPr/>
        </p:nvSpPr>
        <p:spPr>
          <a:xfrm>
            <a:off x="4473648" y="4328341"/>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76" name="CuadroTexto 75">
            <a:extLst>
              <a:ext uri="{FF2B5EF4-FFF2-40B4-BE49-F238E27FC236}">
                <a16:creationId xmlns:a16="http://schemas.microsoft.com/office/drawing/2014/main" id="{D0420AF2-4E17-4C41-93D4-EE0659CEB4EA}"/>
              </a:ext>
            </a:extLst>
          </p:cNvPr>
          <p:cNvSpPr txBox="1"/>
          <p:nvPr/>
        </p:nvSpPr>
        <p:spPr>
          <a:xfrm>
            <a:off x="4473648" y="4619360"/>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77" name="CuadroTexto 76">
            <a:extLst>
              <a:ext uri="{FF2B5EF4-FFF2-40B4-BE49-F238E27FC236}">
                <a16:creationId xmlns:a16="http://schemas.microsoft.com/office/drawing/2014/main" id="{2FF610AB-902F-479B-8EE7-A907A48C35D9}"/>
              </a:ext>
            </a:extLst>
          </p:cNvPr>
          <p:cNvSpPr txBox="1"/>
          <p:nvPr/>
        </p:nvSpPr>
        <p:spPr>
          <a:xfrm>
            <a:off x="4473648" y="495943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78" name="CuadroTexto 77">
            <a:extLst>
              <a:ext uri="{FF2B5EF4-FFF2-40B4-BE49-F238E27FC236}">
                <a16:creationId xmlns:a16="http://schemas.microsoft.com/office/drawing/2014/main" id="{9E89B528-E9A0-4124-947D-9E09A2E63AF6}"/>
              </a:ext>
            </a:extLst>
          </p:cNvPr>
          <p:cNvSpPr txBox="1"/>
          <p:nvPr/>
        </p:nvSpPr>
        <p:spPr>
          <a:xfrm>
            <a:off x="4473648" y="52293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79" name="CuadroTexto 78">
            <a:extLst>
              <a:ext uri="{FF2B5EF4-FFF2-40B4-BE49-F238E27FC236}">
                <a16:creationId xmlns:a16="http://schemas.microsoft.com/office/drawing/2014/main" id="{52C69D06-5059-4333-B1D6-AC749DDB72E0}"/>
              </a:ext>
            </a:extLst>
          </p:cNvPr>
          <p:cNvSpPr txBox="1"/>
          <p:nvPr/>
        </p:nvSpPr>
        <p:spPr>
          <a:xfrm>
            <a:off x="4473648" y="546460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8</a:t>
            </a:r>
            <a:endParaRPr lang="es-PE" sz="1600" dirty="0">
              <a:solidFill>
                <a:srgbClr val="01153E"/>
              </a:solidFill>
              <a:latin typeface="Calibri" panose="020F0502020204030204" pitchFamily="34" charset="0"/>
              <a:cs typeface="Calibri" panose="020F0502020204030204" pitchFamily="34" charset="0"/>
            </a:endParaRPr>
          </a:p>
        </p:txBody>
      </p:sp>
      <p:sp>
        <p:nvSpPr>
          <p:cNvPr id="80" name="CuadroTexto 79">
            <a:extLst>
              <a:ext uri="{FF2B5EF4-FFF2-40B4-BE49-F238E27FC236}">
                <a16:creationId xmlns:a16="http://schemas.microsoft.com/office/drawing/2014/main" id="{2DD895C6-9A8E-494F-AA8A-7ABE38747B3B}"/>
              </a:ext>
            </a:extLst>
          </p:cNvPr>
          <p:cNvSpPr txBox="1"/>
          <p:nvPr/>
        </p:nvSpPr>
        <p:spPr>
          <a:xfrm>
            <a:off x="4473648" y="5773462"/>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81" name="CuadroTexto 80">
            <a:extLst>
              <a:ext uri="{FF2B5EF4-FFF2-40B4-BE49-F238E27FC236}">
                <a16:creationId xmlns:a16="http://schemas.microsoft.com/office/drawing/2014/main" id="{021197B8-E510-4158-A1A8-5E89533F7A5C}"/>
              </a:ext>
            </a:extLst>
          </p:cNvPr>
          <p:cNvSpPr txBox="1"/>
          <p:nvPr/>
        </p:nvSpPr>
        <p:spPr>
          <a:xfrm>
            <a:off x="4416498" y="6362514"/>
            <a:ext cx="394020" cy="338554"/>
          </a:xfrm>
          <a:prstGeom prst="rect">
            <a:avLst/>
          </a:prstGeom>
          <a:noFill/>
        </p:spPr>
        <p:txBody>
          <a:bodyPr wrap="square">
            <a:spAutoFit/>
          </a:bodyPr>
          <a:lstStyle/>
          <a:p>
            <a:r>
              <a:rPr lang="es-ES" sz="1600" b="1" dirty="0">
                <a:solidFill>
                  <a:srgbClr val="01153E"/>
                </a:solidFill>
                <a:latin typeface="Calibri" panose="020F0502020204030204" pitchFamily="34" charset="0"/>
                <a:ea typeface="Times New Roman" panose="02020603050405020304" pitchFamily="18" charset="0"/>
                <a:cs typeface="Calibri" panose="020F0502020204030204" pitchFamily="34" charset="0"/>
              </a:rPr>
              <a:t>35</a:t>
            </a:r>
            <a:endParaRPr lang="es-PE" sz="1600" b="1" dirty="0">
              <a:solidFill>
                <a:srgbClr val="01153E"/>
              </a:solidFill>
              <a:latin typeface="Calibri" panose="020F0502020204030204" pitchFamily="34" charset="0"/>
              <a:cs typeface="Calibri" panose="020F0502020204030204" pitchFamily="34" charset="0"/>
            </a:endParaRPr>
          </a:p>
        </p:txBody>
      </p:sp>
      <p:sp>
        <p:nvSpPr>
          <p:cNvPr id="82" name="CuadroTexto 81">
            <a:extLst>
              <a:ext uri="{FF2B5EF4-FFF2-40B4-BE49-F238E27FC236}">
                <a16:creationId xmlns:a16="http://schemas.microsoft.com/office/drawing/2014/main" id="{8C1AC602-7104-413A-B34E-90534C0FD0D5}"/>
              </a:ext>
            </a:extLst>
          </p:cNvPr>
          <p:cNvSpPr txBox="1"/>
          <p:nvPr/>
        </p:nvSpPr>
        <p:spPr>
          <a:xfrm>
            <a:off x="5344505" y="207174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6</a:t>
            </a:r>
            <a:endParaRPr lang="es-PE" sz="1600" dirty="0">
              <a:solidFill>
                <a:srgbClr val="01153E"/>
              </a:solidFill>
              <a:latin typeface="Calibri" panose="020F0502020204030204" pitchFamily="34" charset="0"/>
              <a:cs typeface="Calibri" panose="020F0502020204030204" pitchFamily="34" charset="0"/>
            </a:endParaRPr>
          </a:p>
        </p:txBody>
      </p:sp>
      <p:sp>
        <p:nvSpPr>
          <p:cNvPr id="83" name="CuadroTexto 82">
            <a:extLst>
              <a:ext uri="{FF2B5EF4-FFF2-40B4-BE49-F238E27FC236}">
                <a16:creationId xmlns:a16="http://schemas.microsoft.com/office/drawing/2014/main" id="{5B2C9C90-9B9E-4696-8AE1-B263D3D7C0B3}"/>
              </a:ext>
            </a:extLst>
          </p:cNvPr>
          <p:cNvSpPr txBox="1"/>
          <p:nvPr/>
        </p:nvSpPr>
        <p:spPr>
          <a:xfrm>
            <a:off x="5344505" y="2362711"/>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5</a:t>
            </a:r>
            <a:endParaRPr lang="es-PE" sz="1600" dirty="0">
              <a:solidFill>
                <a:srgbClr val="01153E"/>
              </a:solidFill>
              <a:latin typeface="Calibri" panose="020F0502020204030204" pitchFamily="34" charset="0"/>
              <a:cs typeface="Calibri" panose="020F0502020204030204" pitchFamily="34" charset="0"/>
            </a:endParaRPr>
          </a:p>
        </p:txBody>
      </p:sp>
      <p:sp>
        <p:nvSpPr>
          <p:cNvPr id="84" name="CuadroTexto 83">
            <a:extLst>
              <a:ext uri="{FF2B5EF4-FFF2-40B4-BE49-F238E27FC236}">
                <a16:creationId xmlns:a16="http://schemas.microsoft.com/office/drawing/2014/main" id="{09218CF4-B2D0-4A7F-A00F-64F678C368D2}"/>
              </a:ext>
            </a:extLst>
          </p:cNvPr>
          <p:cNvSpPr txBox="1"/>
          <p:nvPr/>
        </p:nvSpPr>
        <p:spPr>
          <a:xfrm>
            <a:off x="5344505" y="324478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5</a:t>
            </a:r>
            <a:endParaRPr lang="es-PE" sz="1600" dirty="0">
              <a:solidFill>
                <a:srgbClr val="01153E"/>
              </a:solidFill>
              <a:latin typeface="Calibri" panose="020F0502020204030204" pitchFamily="34" charset="0"/>
              <a:cs typeface="Calibri" panose="020F0502020204030204" pitchFamily="34" charset="0"/>
            </a:endParaRPr>
          </a:p>
        </p:txBody>
      </p:sp>
      <p:sp>
        <p:nvSpPr>
          <p:cNvPr id="85" name="CuadroTexto 84">
            <a:extLst>
              <a:ext uri="{FF2B5EF4-FFF2-40B4-BE49-F238E27FC236}">
                <a16:creationId xmlns:a16="http://schemas.microsoft.com/office/drawing/2014/main" id="{C162115A-EDF3-444D-B66D-EB252989160C}"/>
              </a:ext>
            </a:extLst>
          </p:cNvPr>
          <p:cNvSpPr txBox="1"/>
          <p:nvPr/>
        </p:nvSpPr>
        <p:spPr>
          <a:xfrm>
            <a:off x="5344505" y="3520513"/>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86" name="CuadroTexto 85">
            <a:extLst>
              <a:ext uri="{FF2B5EF4-FFF2-40B4-BE49-F238E27FC236}">
                <a16:creationId xmlns:a16="http://schemas.microsoft.com/office/drawing/2014/main" id="{FBD8526C-A032-4C92-8249-EA6E00D96E58}"/>
              </a:ext>
            </a:extLst>
          </p:cNvPr>
          <p:cNvSpPr txBox="1"/>
          <p:nvPr/>
        </p:nvSpPr>
        <p:spPr>
          <a:xfrm>
            <a:off x="5344505" y="40682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87" name="CuadroTexto 86">
            <a:extLst>
              <a:ext uri="{FF2B5EF4-FFF2-40B4-BE49-F238E27FC236}">
                <a16:creationId xmlns:a16="http://schemas.microsoft.com/office/drawing/2014/main" id="{F550AE42-8F46-4ACB-8AD5-C101B00DE9E6}"/>
              </a:ext>
            </a:extLst>
          </p:cNvPr>
          <p:cNvSpPr txBox="1"/>
          <p:nvPr/>
        </p:nvSpPr>
        <p:spPr>
          <a:xfrm>
            <a:off x="5344505" y="4353741"/>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88" name="CuadroTexto 87">
            <a:extLst>
              <a:ext uri="{FF2B5EF4-FFF2-40B4-BE49-F238E27FC236}">
                <a16:creationId xmlns:a16="http://schemas.microsoft.com/office/drawing/2014/main" id="{F73FA95D-8EE8-4461-9498-062070E02649}"/>
              </a:ext>
            </a:extLst>
          </p:cNvPr>
          <p:cNvSpPr txBox="1"/>
          <p:nvPr/>
        </p:nvSpPr>
        <p:spPr>
          <a:xfrm>
            <a:off x="5344505" y="4644760"/>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89" name="CuadroTexto 88">
            <a:extLst>
              <a:ext uri="{FF2B5EF4-FFF2-40B4-BE49-F238E27FC236}">
                <a16:creationId xmlns:a16="http://schemas.microsoft.com/office/drawing/2014/main" id="{B2A19E4C-C9E7-435A-A6BF-7CFF0DE4B0B3}"/>
              </a:ext>
            </a:extLst>
          </p:cNvPr>
          <p:cNvSpPr txBox="1"/>
          <p:nvPr/>
        </p:nvSpPr>
        <p:spPr>
          <a:xfrm>
            <a:off x="5344505" y="495943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90" name="CuadroTexto 89">
            <a:extLst>
              <a:ext uri="{FF2B5EF4-FFF2-40B4-BE49-F238E27FC236}">
                <a16:creationId xmlns:a16="http://schemas.microsoft.com/office/drawing/2014/main" id="{4F0FAE85-5DEA-4B62-BDF0-6D0D97348242}"/>
              </a:ext>
            </a:extLst>
          </p:cNvPr>
          <p:cNvSpPr txBox="1"/>
          <p:nvPr/>
        </p:nvSpPr>
        <p:spPr>
          <a:xfrm>
            <a:off x="5344505" y="52293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5</a:t>
            </a:r>
            <a:endParaRPr lang="es-PE" sz="1600" dirty="0">
              <a:solidFill>
                <a:srgbClr val="01153E"/>
              </a:solidFill>
              <a:latin typeface="Calibri" panose="020F0502020204030204" pitchFamily="34" charset="0"/>
              <a:cs typeface="Calibri" panose="020F0502020204030204" pitchFamily="34" charset="0"/>
            </a:endParaRPr>
          </a:p>
        </p:txBody>
      </p:sp>
      <p:sp>
        <p:nvSpPr>
          <p:cNvPr id="91" name="CuadroTexto 90">
            <a:extLst>
              <a:ext uri="{FF2B5EF4-FFF2-40B4-BE49-F238E27FC236}">
                <a16:creationId xmlns:a16="http://schemas.microsoft.com/office/drawing/2014/main" id="{74AE5674-E5DB-4B06-9596-8E630F12861E}"/>
              </a:ext>
            </a:extLst>
          </p:cNvPr>
          <p:cNvSpPr txBox="1"/>
          <p:nvPr/>
        </p:nvSpPr>
        <p:spPr>
          <a:xfrm>
            <a:off x="5344505" y="549000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92" name="CuadroTexto 91">
            <a:extLst>
              <a:ext uri="{FF2B5EF4-FFF2-40B4-BE49-F238E27FC236}">
                <a16:creationId xmlns:a16="http://schemas.microsoft.com/office/drawing/2014/main" id="{033ABF91-D761-4DD4-9B5C-2CAAE9E7424F}"/>
              </a:ext>
            </a:extLst>
          </p:cNvPr>
          <p:cNvSpPr txBox="1"/>
          <p:nvPr/>
        </p:nvSpPr>
        <p:spPr>
          <a:xfrm>
            <a:off x="5344505" y="5798862"/>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93" name="CuadroTexto 92">
            <a:extLst>
              <a:ext uri="{FF2B5EF4-FFF2-40B4-BE49-F238E27FC236}">
                <a16:creationId xmlns:a16="http://schemas.microsoft.com/office/drawing/2014/main" id="{986CF81F-42AC-4CB6-A914-0AEADC525FED}"/>
              </a:ext>
            </a:extLst>
          </p:cNvPr>
          <p:cNvSpPr txBox="1"/>
          <p:nvPr/>
        </p:nvSpPr>
        <p:spPr>
          <a:xfrm>
            <a:off x="5287356" y="6362514"/>
            <a:ext cx="394019" cy="338554"/>
          </a:xfrm>
          <a:prstGeom prst="rect">
            <a:avLst/>
          </a:prstGeom>
          <a:noFill/>
        </p:spPr>
        <p:txBody>
          <a:bodyPr wrap="square">
            <a:spAutoFit/>
          </a:bodyPr>
          <a:lstStyle/>
          <a:p>
            <a:r>
              <a:rPr lang="es-ES" sz="1600" b="1" dirty="0">
                <a:solidFill>
                  <a:srgbClr val="01153E"/>
                </a:solidFill>
                <a:latin typeface="Calibri" panose="020F0502020204030204" pitchFamily="34" charset="0"/>
                <a:ea typeface="Times New Roman" panose="02020603050405020304" pitchFamily="18" charset="0"/>
                <a:cs typeface="Calibri" panose="020F0502020204030204" pitchFamily="34" charset="0"/>
              </a:rPr>
              <a:t>45</a:t>
            </a:r>
            <a:endParaRPr lang="es-PE" sz="1600" b="1" dirty="0">
              <a:solidFill>
                <a:srgbClr val="01153E"/>
              </a:solidFill>
              <a:latin typeface="Calibri" panose="020F0502020204030204" pitchFamily="34" charset="0"/>
              <a:cs typeface="Calibri" panose="020F0502020204030204" pitchFamily="34" charset="0"/>
            </a:endParaRPr>
          </a:p>
        </p:txBody>
      </p:sp>
      <p:sp>
        <p:nvSpPr>
          <p:cNvPr id="94" name="CuadroTexto 93">
            <a:extLst>
              <a:ext uri="{FF2B5EF4-FFF2-40B4-BE49-F238E27FC236}">
                <a16:creationId xmlns:a16="http://schemas.microsoft.com/office/drawing/2014/main" id="{8DC0B9EA-5CC5-4370-8EAD-E66EAAFFAFD5}"/>
              </a:ext>
            </a:extLst>
          </p:cNvPr>
          <p:cNvSpPr txBox="1"/>
          <p:nvPr/>
        </p:nvSpPr>
        <p:spPr>
          <a:xfrm>
            <a:off x="6215362" y="207174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6</a:t>
            </a:r>
            <a:endParaRPr lang="es-PE" sz="1600" dirty="0">
              <a:solidFill>
                <a:srgbClr val="01153E"/>
              </a:solidFill>
              <a:latin typeface="Calibri" panose="020F0502020204030204" pitchFamily="34" charset="0"/>
              <a:cs typeface="Calibri" panose="020F0502020204030204" pitchFamily="34" charset="0"/>
            </a:endParaRPr>
          </a:p>
        </p:txBody>
      </p:sp>
      <p:sp>
        <p:nvSpPr>
          <p:cNvPr id="95" name="CuadroTexto 94">
            <a:extLst>
              <a:ext uri="{FF2B5EF4-FFF2-40B4-BE49-F238E27FC236}">
                <a16:creationId xmlns:a16="http://schemas.microsoft.com/office/drawing/2014/main" id="{872FE85F-9A3D-4693-8A8F-E346C40D728F}"/>
              </a:ext>
            </a:extLst>
          </p:cNvPr>
          <p:cNvSpPr txBox="1"/>
          <p:nvPr/>
        </p:nvSpPr>
        <p:spPr>
          <a:xfrm>
            <a:off x="6215362" y="2362711"/>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5</a:t>
            </a:r>
            <a:endParaRPr lang="es-PE" sz="1600" dirty="0">
              <a:solidFill>
                <a:srgbClr val="01153E"/>
              </a:solidFill>
              <a:latin typeface="Calibri" panose="020F0502020204030204" pitchFamily="34" charset="0"/>
              <a:cs typeface="Calibri" panose="020F0502020204030204" pitchFamily="34" charset="0"/>
            </a:endParaRPr>
          </a:p>
        </p:txBody>
      </p:sp>
      <p:sp>
        <p:nvSpPr>
          <p:cNvPr id="96" name="CuadroTexto 95">
            <a:extLst>
              <a:ext uri="{FF2B5EF4-FFF2-40B4-BE49-F238E27FC236}">
                <a16:creationId xmlns:a16="http://schemas.microsoft.com/office/drawing/2014/main" id="{ADE95077-921E-4927-A3D3-C554B4832F65}"/>
              </a:ext>
            </a:extLst>
          </p:cNvPr>
          <p:cNvSpPr txBox="1"/>
          <p:nvPr/>
        </p:nvSpPr>
        <p:spPr>
          <a:xfrm>
            <a:off x="6215362" y="324478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5</a:t>
            </a:r>
            <a:endParaRPr lang="es-PE" sz="1600" dirty="0">
              <a:solidFill>
                <a:srgbClr val="01153E"/>
              </a:solidFill>
              <a:latin typeface="Calibri" panose="020F0502020204030204" pitchFamily="34" charset="0"/>
              <a:cs typeface="Calibri" panose="020F0502020204030204" pitchFamily="34" charset="0"/>
            </a:endParaRPr>
          </a:p>
        </p:txBody>
      </p:sp>
      <p:sp>
        <p:nvSpPr>
          <p:cNvPr id="98" name="CuadroTexto 97">
            <a:extLst>
              <a:ext uri="{FF2B5EF4-FFF2-40B4-BE49-F238E27FC236}">
                <a16:creationId xmlns:a16="http://schemas.microsoft.com/office/drawing/2014/main" id="{C6B75E32-0B36-4223-8DA6-F4AB4F78A848}"/>
              </a:ext>
            </a:extLst>
          </p:cNvPr>
          <p:cNvSpPr txBox="1"/>
          <p:nvPr/>
        </p:nvSpPr>
        <p:spPr>
          <a:xfrm>
            <a:off x="6215362" y="3520513"/>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99" name="CuadroTexto 98">
            <a:extLst>
              <a:ext uri="{FF2B5EF4-FFF2-40B4-BE49-F238E27FC236}">
                <a16:creationId xmlns:a16="http://schemas.microsoft.com/office/drawing/2014/main" id="{A64A5FB8-5833-4C3F-96ED-041B1E21B0F3}"/>
              </a:ext>
            </a:extLst>
          </p:cNvPr>
          <p:cNvSpPr txBox="1"/>
          <p:nvPr/>
        </p:nvSpPr>
        <p:spPr>
          <a:xfrm>
            <a:off x="6215362" y="40682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00" name="CuadroTexto 99">
            <a:extLst>
              <a:ext uri="{FF2B5EF4-FFF2-40B4-BE49-F238E27FC236}">
                <a16:creationId xmlns:a16="http://schemas.microsoft.com/office/drawing/2014/main" id="{2956FC7B-D874-4892-95E6-8FFB72440642}"/>
              </a:ext>
            </a:extLst>
          </p:cNvPr>
          <p:cNvSpPr txBox="1"/>
          <p:nvPr/>
        </p:nvSpPr>
        <p:spPr>
          <a:xfrm>
            <a:off x="6215362" y="434528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01" name="CuadroTexto 100">
            <a:extLst>
              <a:ext uri="{FF2B5EF4-FFF2-40B4-BE49-F238E27FC236}">
                <a16:creationId xmlns:a16="http://schemas.microsoft.com/office/drawing/2014/main" id="{F342E00B-E22D-415E-BE20-B791A743A14B}"/>
              </a:ext>
            </a:extLst>
          </p:cNvPr>
          <p:cNvSpPr txBox="1"/>
          <p:nvPr/>
        </p:nvSpPr>
        <p:spPr>
          <a:xfrm>
            <a:off x="6215362" y="4636303"/>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02" name="CuadroTexto 101">
            <a:extLst>
              <a:ext uri="{FF2B5EF4-FFF2-40B4-BE49-F238E27FC236}">
                <a16:creationId xmlns:a16="http://schemas.microsoft.com/office/drawing/2014/main" id="{37B9325B-1BA1-4E7F-A064-977D517FE02F}"/>
              </a:ext>
            </a:extLst>
          </p:cNvPr>
          <p:cNvSpPr txBox="1"/>
          <p:nvPr/>
        </p:nvSpPr>
        <p:spPr>
          <a:xfrm>
            <a:off x="6215362" y="495943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03" name="CuadroTexto 102">
            <a:extLst>
              <a:ext uri="{FF2B5EF4-FFF2-40B4-BE49-F238E27FC236}">
                <a16:creationId xmlns:a16="http://schemas.microsoft.com/office/drawing/2014/main" id="{7E50BB73-DD12-4B83-B345-149C3A11B052}"/>
              </a:ext>
            </a:extLst>
          </p:cNvPr>
          <p:cNvSpPr txBox="1"/>
          <p:nvPr/>
        </p:nvSpPr>
        <p:spPr>
          <a:xfrm>
            <a:off x="6215362" y="52293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5</a:t>
            </a:r>
            <a:endParaRPr lang="es-PE" sz="1600" dirty="0">
              <a:solidFill>
                <a:srgbClr val="01153E"/>
              </a:solidFill>
              <a:latin typeface="Calibri" panose="020F0502020204030204" pitchFamily="34" charset="0"/>
              <a:cs typeface="Calibri" panose="020F0502020204030204" pitchFamily="34" charset="0"/>
            </a:endParaRPr>
          </a:p>
        </p:txBody>
      </p:sp>
      <p:sp>
        <p:nvSpPr>
          <p:cNvPr id="104" name="CuadroTexto 103">
            <a:extLst>
              <a:ext uri="{FF2B5EF4-FFF2-40B4-BE49-F238E27FC236}">
                <a16:creationId xmlns:a16="http://schemas.microsoft.com/office/drawing/2014/main" id="{84466E54-C317-4E42-99E5-41914291131E}"/>
              </a:ext>
            </a:extLst>
          </p:cNvPr>
          <p:cNvSpPr txBox="1"/>
          <p:nvPr/>
        </p:nvSpPr>
        <p:spPr>
          <a:xfrm>
            <a:off x="6215362" y="5481548"/>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8</a:t>
            </a:r>
            <a:endParaRPr lang="es-PE" sz="1600" dirty="0">
              <a:solidFill>
                <a:srgbClr val="01153E"/>
              </a:solidFill>
              <a:latin typeface="Calibri" panose="020F0502020204030204" pitchFamily="34" charset="0"/>
              <a:cs typeface="Calibri" panose="020F0502020204030204" pitchFamily="34" charset="0"/>
            </a:endParaRPr>
          </a:p>
        </p:txBody>
      </p:sp>
      <p:sp>
        <p:nvSpPr>
          <p:cNvPr id="105" name="CuadroTexto 104">
            <a:extLst>
              <a:ext uri="{FF2B5EF4-FFF2-40B4-BE49-F238E27FC236}">
                <a16:creationId xmlns:a16="http://schemas.microsoft.com/office/drawing/2014/main" id="{ABC92BF5-00B0-4837-9596-608464E98537}"/>
              </a:ext>
            </a:extLst>
          </p:cNvPr>
          <p:cNvSpPr txBox="1"/>
          <p:nvPr/>
        </p:nvSpPr>
        <p:spPr>
          <a:xfrm>
            <a:off x="6215362" y="579040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06" name="CuadroTexto 105">
            <a:extLst>
              <a:ext uri="{FF2B5EF4-FFF2-40B4-BE49-F238E27FC236}">
                <a16:creationId xmlns:a16="http://schemas.microsoft.com/office/drawing/2014/main" id="{B3C4CF75-71C7-440A-A316-778DC137FD58}"/>
              </a:ext>
            </a:extLst>
          </p:cNvPr>
          <p:cNvSpPr txBox="1"/>
          <p:nvPr/>
        </p:nvSpPr>
        <p:spPr>
          <a:xfrm>
            <a:off x="6156177" y="6362514"/>
            <a:ext cx="474291" cy="338554"/>
          </a:xfrm>
          <a:prstGeom prst="rect">
            <a:avLst/>
          </a:prstGeom>
          <a:noFill/>
        </p:spPr>
        <p:txBody>
          <a:bodyPr wrap="square">
            <a:spAutoFit/>
          </a:bodyPr>
          <a:lstStyle/>
          <a:p>
            <a:r>
              <a:rPr lang="es-ES" sz="1600" b="1" dirty="0">
                <a:solidFill>
                  <a:srgbClr val="01153E"/>
                </a:solidFill>
                <a:latin typeface="Calibri" panose="020F0502020204030204" pitchFamily="34" charset="0"/>
                <a:ea typeface="Times New Roman" panose="02020603050405020304" pitchFamily="18" charset="0"/>
                <a:cs typeface="Calibri" panose="020F0502020204030204" pitchFamily="34" charset="0"/>
              </a:rPr>
              <a:t>45</a:t>
            </a:r>
            <a:endParaRPr lang="es-PE" sz="1600" b="1" dirty="0">
              <a:solidFill>
                <a:srgbClr val="01153E"/>
              </a:solidFill>
              <a:latin typeface="Calibri" panose="020F0502020204030204" pitchFamily="34" charset="0"/>
              <a:cs typeface="Calibri" panose="020F0502020204030204" pitchFamily="34" charset="0"/>
            </a:endParaRPr>
          </a:p>
        </p:txBody>
      </p:sp>
      <p:sp>
        <p:nvSpPr>
          <p:cNvPr id="107" name="CuadroTexto 106">
            <a:extLst>
              <a:ext uri="{FF2B5EF4-FFF2-40B4-BE49-F238E27FC236}">
                <a16:creationId xmlns:a16="http://schemas.microsoft.com/office/drawing/2014/main" id="{04816AAD-398F-4732-BC70-99F26EEF39B2}"/>
              </a:ext>
            </a:extLst>
          </p:cNvPr>
          <p:cNvSpPr txBox="1"/>
          <p:nvPr/>
        </p:nvSpPr>
        <p:spPr>
          <a:xfrm>
            <a:off x="7503361" y="207174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5</a:t>
            </a:r>
            <a:endParaRPr lang="es-PE" sz="1600" dirty="0">
              <a:solidFill>
                <a:srgbClr val="01153E"/>
              </a:solidFill>
              <a:latin typeface="Calibri" panose="020F0502020204030204" pitchFamily="34" charset="0"/>
              <a:cs typeface="Calibri" panose="020F0502020204030204" pitchFamily="34" charset="0"/>
            </a:endParaRPr>
          </a:p>
        </p:txBody>
      </p:sp>
      <p:sp>
        <p:nvSpPr>
          <p:cNvPr id="108" name="CuadroTexto 107">
            <a:extLst>
              <a:ext uri="{FF2B5EF4-FFF2-40B4-BE49-F238E27FC236}">
                <a16:creationId xmlns:a16="http://schemas.microsoft.com/office/drawing/2014/main" id="{9013ADA3-3CD9-4D39-AD83-FBADA6E40050}"/>
              </a:ext>
            </a:extLst>
          </p:cNvPr>
          <p:cNvSpPr txBox="1"/>
          <p:nvPr/>
        </p:nvSpPr>
        <p:spPr>
          <a:xfrm>
            <a:off x="7503361" y="2362711"/>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5</a:t>
            </a:r>
            <a:endParaRPr lang="es-PE" sz="1600" dirty="0">
              <a:solidFill>
                <a:srgbClr val="01153E"/>
              </a:solidFill>
              <a:latin typeface="Calibri" panose="020F0502020204030204" pitchFamily="34" charset="0"/>
              <a:cs typeface="Calibri" panose="020F0502020204030204" pitchFamily="34" charset="0"/>
            </a:endParaRPr>
          </a:p>
        </p:txBody>
      </p:sp>
      <p:sp>
        <p:nvSpPr>
          <p:cNvPr id="109" name="CuadroTexto 108">
            <a:extLst>
              <a:ext uri="{FF2B5EF4-FFF2-40B4-BE49-F238E27FC236}">
                <a16:creationId xmlns:a16="http://schemas.microsoft.com/office/drawing/2014/main" id="{E7E168B5-2035-4492-8570-673991AB06E4}"/>
              </a:ext>
            </a:extLst>
          </p:cNvPr>
          <p:cNvSpPr txBox="1"/>
          <p:nvPr/>
        </p:nvSpPr>
        <p:spPr>
          <a:xfrm>
            <a:off x="7503361" y="324478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10" name="CuadroTexto 109">
            <a:extLst>
              <a:ext uri="{FF2B5EF4-FFF2-40B4-BE49-F238E27FC236}">
                <a16:creationId xmlns:a16="http://schemas.microsoft.com/office/drawing/2014/main" id="{58279804-81AB-4E03-9DF9-CBD5E7F36118}"/>
              </a:ext>
            </a:extLst>
          </p:cNvPr>
          <p:cNvSpPr txBox="1"/>
          <p:nvPr/>
        </p:nvSpPr>
        <p:spPr>
          <a:xfrm>
            <a:off x="7503361" y="3520513"/>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1</a:t>
            </a:r>
            <a:endParaRPr lang="es-PE" sz="1600" dirty="0">
              <a:solidFill>
                <a:srgbClr val="01153E"/>
              </a:solidFill>
              <a:latin typeface="Calibri" panose="020F0502020204030204" pitchFamily="34" charset="0"/>
              <a:cs typeface="Calibri" panose="020F0502020204030204" pitchFamily="34" charset="0"/>
            </a:endParaRPr>
          </a:p>
        </p:txBody>
      </p:sp>
      <p:sp>
        <p:nvSpPr>
          <p:cNvPr id="111" name="CuadroTexto 110">
            <a:extLst>
              <a:ext uri="{FF2B5EF4-FFF2-40B4-BE49-F238E27FC236}">
                <a16:creationId xmlns:a16="http://schemas.microsoft.com/office/drawing/2014/main" id="{C210FA98-55FD-49E9-8ADB-BC662D4FAB6C}"/>
              </a:ext>
            </a:extLst>
          </p:cNvPr>
          <p:cNvSpPr txBox="1"/>
          <p:nvPr/>
        </p:nvSpPr>
        <p:spPr>
          <a:xfrm>
            <a:off x="7503361" y="3808469"/>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12" name="CuadroTexto 111">
            <a:extLst>
              <a:ext uri="{FF2B5EF4-FFF2-40B4-BE49-F238E27FC236}">
                <a16:creationId xmlns:a16="http://schemas.microsoft.com/office/drawing/2014/main" id="{48CE2381-D678-4AB8-8D34-4D4A63414928}"/>
              </a:ext>
            </a:extLst>
          </p:cNvPr>
          <p:cNvSpPr txBox="1"/>
          <p:nvPr/>
        </p:nvSpPr>
        <p:spPr>
          <a:xfrm>
            <a:off x="7503361" y="435254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13" name="CuadroTexto 112">
            <a:extLst>
              <a:ext uri="{FF2B5EF4-FFF2-40B4-BE49-F238E27FC236}">
                <a16:creationId xmlns:a16="http://schemas.microsoft.com/office/drawing/2014/main" id="{7E06D23A-9E7B-4A86-9D7D-905A57803F65}"/>
              </a:ext>
            </a:extLst>
          </p:cNvPr>
          <p:cNvSpPr txBox="1"/>
          <p:nvPr/>
        </p:nvSpPr>
        <p:spPr>
          <a:xfrm>
            <a:off x="7503361" y="4643563"/>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1</a:t>
            </a:r>
            <a:endParaRPr lang="es-PE" sz="1600" dirty="0">
              <a:solidFill>
                <a:srgbClr val="01153E"/>
              </a:solidFill>
              <a:latin typeface="Calibri" panose="020F0502020204030204" pitchFamily="34" charset="0"/>
              <a:cs typeface="Calibri" panose="020F0502020204030204" pitchFamily="34" charset="0"/>
            </a:endParaRPr>
          </a:p>
        </p:txBody>
      </p:sp>
      <p:sp>
        <p:nvSpPr>
          <p:cNvPr id="114" name="CuadroTexto 113">
            <a:extLst>
              <a:ext uri="{FF2B5EF4-FFF2-40B4-BE49-F238E27FC236}">
                <a16:creationId xmlns:a16="http://schemas.microsoft.com/office/drawing/2014/main" id="{7C6BDF2B-7A4E-40C9-B3C4-B294317DDDB5}"/>
              </a:ext>
            </a:extLst>
          </p:cNvPr>
          <p:cNvSpPr txBox="1"/>
          <p:nvPr/>
        </p:nvSpPr>
        <p:spPr>
          <a:xfrm>
            <a:off x="7503361" y="495943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1</a:t>
            </a:r>
            <a:endParaRPr lang="es-PE" sz="1600" dirty="0">
              <a:solidFill>
                <a:srgbClr val="01153E"/>
              </a:solidFill>
              <a:latin typeface="Calibri" panose="020F0502020204030204" pitchFamily="34" charset="0"/>
              <a:cs typeface="Calibri" panose="020F0502020204030204" pitchFamily="34" charset="0"/>
            </a:endParaRPr>
          </a:p>
        </p:txBody>
      </p:sp>
      <p:sp>
        <p:nvSpPr>
          <p:cNvPr id="115" name="CuadroTexto 114">
            <a:extLst>
              <a:ext uri="{FF2B5EF4-FFF2-40B4-BE49-F238E27FC236}">
                <a16:creationId xmlns:a16="http://schemas.microsoft.com/office/drawing/2014/main" id="{904C7330-207D-4B65-9749-DC1D79DE5740}"/>
              </a:ext>
            </a:extLst>
          </p:cNvPr>
          <p:cNvSpPr txBox="1"/>
          <p:nvPr/>
        </p:nvSpPr>
        <p:spPr>
          <a:xfrm>
            <a:off x="7503361" y="5488808"/>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16" name="CuadroTexto 115">
            <a:extLst>
              <a:ext uri="{FF2B5EF4-FFF2-40B4-BE49-F238E27FC236}">
                <a16:creationId xmlns:a16="http://schemas.microsoft.com/office/drawing/2014/main" id="{DC4DC688-4F22-4A2A-A443-EB1E1826524F}"/>
              </a:ext>
            </a:extLst>
          </p:cNvPr>
          <p:cNvSpPr txBox="1"/>
          <p:nvPr/>
        </p:nvSpPr>
        <p:spPr>
          <a:xfrm>
            <a:off x="7503361" y="6102962"/>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17" name="CuadroTexto 116">
            <a:extLst>
              <a:ext uri="{FF2B5EF4-FFF2-40B4-BE49-F238E27FC236}">
                <a16:creationId xmlns:a16="http://schemas.microsoft.com/office/drawing/2014/main" id="{9CCF911D-C94E-4485-B0D7-5A1E77256A2C}"/>
              </a:ext>
            </a:extLst>
          </p:cNvPr>
          <p:cNvSpPr txBox="1"/>
          <p:nvPr/>
        </p:nvSpPr>
        <p:spPr>
          <a:xfrm>
            <a:off x="7446211" y="6362514"/>
            <a:ext cx="394019" cy="338554"/>
          </a:xfrm>
          <a:prstGeom prst="rect">
            <a:avLst/>
          </a:prstGeom>
          <a:noFill/>
        </p:spPr>
        <p:txBody>
          <a:bodyPr wrap="square">
            <a:spAutoFit/>
          </a:bodyPr>
          <a:lstStyle/>
          <a:p>
            <a:r>
              <a:rPr lang="es-ES" sz="1600" b="1" dirty="0">
                <a:solidFill>
                  <a:srgbClr val="01153E"/>
                </a:solidFill>
                <a:latin typeface="Calibri" panose="020F0502020204030204" pitchFamily="34" charset="0"/>
                <a:ea typeface="Times New Roman" panose="02020603050405020304" pitchFamily="18" charset="0"/>
                <a:cs typeface="Calibri" panose="020F0502020204030204" pitchFamily="34" charset="0"/>
              </a:rPr>
              <a:t>30</a:t>
            </a:r>
            <a:endParaRPr lang="es-PE" sz="1600" b="1" dirty="0">
              <a:solidFill>
                <a:srgbClr val="01153E"/>
              </a:solidFill>
              <a:latin typeface="Calibri" panose="020F0502020204030204" pitchFamily="34" charset="0"/>
              <a:cs typeface="Calibri" panose="020F0502020204030204" pitchFamily="34" charset="0"/>
            </a:endParaRPr>
          </a:p>
        </p:txBody>
      </p:sp>
      <p:sp>
        <p:nvSpPr>
          <p:cNvPr id="118" name="CuadroTexto 117">
            <a:extLst>
              <a:ext uri="{FF2B5EF4-FFF2-40B4-BE49-F238E27FC236}">
                <a16:creationId xmlns:a16="http://schemas.microsoft.com/office/drawing/2014/main" id="{337A0064-2390-4751-9188-EAAEF00DEE72}"/>
              </a:ext>
            </a:extLst>
          </p:cNvPr>
          <p:cNvSpPr txBox="1"/>
          <p:nvPr/>
        </p:nvSpPr>
        <p:spPr>
          <a:xfrm>
            <a:off x="8954790" y="207174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19" name="CuadroTexto 118">
            <a:extLst>
              <a:ext uri="{FF2B5EF4-FFF2-40B4-BE49-F238E27FC236}">
                <a16:creationId xmlns:a16="http://schemas.microsoft.com/office/drawing/2014/main" id="{4A9F62BD-BCC9-4097-940C-B4AFFF5D63D5}"/>
              </a:ext>
            </a:extLst>
          </p:cNvPr>
          <p:cNvSpPr txBox="1"/>
          <p:nvPr/>
        </p:nvSpPr>
        <p:spPr>
          <a:xfrm>
            <a:off x="8954790" y="2656178"/>
            <a:ext cx="279720" cy="338554"/>
          </a:xfrm>
          <a:prstGeom prst="rect">
            <a:avLst/>
          </a:prstGeom>
          <a:noFill/>
        </p:spPr>
        <p:txBody>
          <a:bodyPr wrap="square">
            <a:spAutoFit/>
          </a:bodyPr>
          <a:lstStyle/>
          <a:p>
            <a:r>
              <a:rPr lang="es-PE" sz="1600" dirty="0">
                <a:solidFill>
                  <a:srgbClr val="01153E"/>
                </a:solidFill>
                <a:latin typeface="Calibri" panose="020F0502020204030204" pitchFamily="34" charset="0"/>
                <a:cs typeface="Calibri" panose="020F0502020204030204" pitchFamily="34" charset="0"/>
              </a:rPr>
              <a:t>3</a:t>
            </a:r>
          </a:p>
        </p:txBody>
      </p:sp>
      <p:sp>
        <p:nvSpPr>
          <p:cNvPr id="120" name="CuadroTexto 119">
            <a:extLst>
              <a:ext uri="{FF2B5EF4-FFF2-40B4-BE49-F238E27FC236}">
                <a16:creationId xmlns:a16="http://schemas.microsoft.com/office/drawing/2014/main" id="{65FA3DE1-23CD-4EBF-A016-F62120E90877}"/>
              </a:ext>
            </a:extLst>
          </p:cNvPr>
          <p:cNvSpPr txBox="1"/>
          <p:nvPr/>
        </p:nvSpPr>
        <p:spPr>
          <a:xfrm>
            <a:off x="8954790" y="2947145"/>
            <a:ext cx="279720" cy="338554"/>
          </a:xfrm>
          <a:prstGeom prst="rect">
            <a:avLst/>
          </a:prstGeom>
          <a:noFill/>
        </p:spPr>
        <p:txBody>
          <a:bodyPr wrap="square">
            <a:spAutoFit/>
          </a:bodyPr>
          <a:lstStyle/>
          <a:p>
            <a:r>
              <a:rPr lang="es-PE" sz="1600" dirty="0">
                <a:solidFill>
                  <a:srgbClr val="01153E"/>
                </a:solidFill>
                <a:latin typeface="Calibri" panose="020F0502020204030204" pitchFamily="34" charset="0"/>
                <a:cs typeface="Calibri" panose="020F0502020204030204" pitchFamily="34" charset="0"/>
              </a:rPr>
              <a:t>4</a:t>
            </a:r>
          </a:p>
        </p:txBody>
      </p:sp>
      <p:sp>
        <p:nvSpPr>
          <p:cNvPr id="121" name="CuadroTexto 120">
            <a:extLst>
              <a:ext uri="{FF2B5EF4-FFF2-40B4-BE49-F238E27FC236}">
                <a16:creationId xmlns:a16="http://schemas.microsoft.com/office/drawing/2014/main" id="{A9179CCF-8E6C-486E-866F-202D104FFC1C}"/>
              </a:ext>
            </a:extLst>
          </p:cNvPr>
          <p:cNvSpPr txBox="1"/>
          <p:nvPr/>
        </p:nvSpPr>
        <p:spPr>
          <a:xfrm>
            <a:off x="8954790" y="324478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24" name="CuadroTexto 123">
            <a:extLst>
              <a:ext uri="{FF2B5EF4-FFF2-40B4-BE49-F238E27FC236}">
                <a16:creationId xmlns:a16="http://schemas.microsoft.com/office/drawing/2014/main" id="{B98D93C6-885F-4EE3-8CD8-24CC4FA61387}"/>
              </a:ext>
            </a:extLst>
          </p:cNvPr>
          <p:cNvSpPr txBox="1"/>
          <p:nvPr/>
        </p:nvSpPr>
        <p:spPr>
          <a:xfrm>
            <a:off x="8954790" y="3520513"/>
            <a:ext cx="279720" cy="338554"/>
          </a:xfrm>
          <a:prstGeom prst="rect">
            <a:avLst/>
          </a:prstGeom>
          <a:noFill/>
        </p:spPr>
        <p:txBody>
          <a:bodyPr wrap="square">
            <a:spAutoFit/>
          </a:bodyPr>
          <a:lstStyle/>
          <a:p>
            <a:r>
              <a:rPr lang="es-PE" sz="1600" dirty="0">
                <a:solidFill>
                  <a:srgbClr val="01153E"/>
                </a:solidFill>
                <a:latin typeface="Calibri" panose="020F0502020204030204" pitchFamily="34" charset="0"/>
                <a:cs typeface="Calibri" panose="020F0502020204030204" pitchFamily="34" charset="0"/>
              </a:rPr>
              <a:t>3</a:t>
            </a:r>
          </a:p>
        </p:txBody>
      </p:sp>
      <p:sp>
        <p:nvSpPr>
          <p:cNvPr id="127" name="CuadroTexto 126">
            <a:extLst>
              <a:ext uri="{FF2B5EF4-FFF2-40B4-BE49-F238E27FC236}">
                <a16:creationId xmlns:a16="http://schemas.microsoft.com/office/drawing/2014/main" id="{96018576-9A0A-40EB-BA38-F07859DA9B7B}"/>
              </a:ext>
            </a:extLst>
          </p:cNvPr>
          <p:cNvSpPr txBox="1"/>
          <p:nvPr/>
        </p:nvSpPr>
        <p:spPr>
          <a:xfrm>
            <a:off x="8954790" y="40682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28" name="CuadroTexto 127">
            <a:extLst>
              <a:ext uri="{FF2B5EF4-FFF2-40B4-BE49-F238E27FC236}">
                <a16:creationId xmlns:a16="http://schemas.microsoft.com/office/drawing/2014/main" id="{90C98A0B-6981-4B3D-A0F6-CF0A618ADB44}"/>
              </a:ext>
            </a:extLst>
          </p:cNvPr>
          <p:cNvSpPr txBox="1"/>
          <p:nvPr/>
        </p:nvSpPr>
        <p:spPr>
          <a:xfrm>
            <a:off x="8954790" y="4367058"/>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29" name="CuadroTexto 128">
            <a:extLst>
              <a:ext uri="{FF2B5EF4-FFF2-40B4-BE49-F238E27FC236}">
                <a16:creationId xmlns:a16="http://schemas.microsoft.com/office/drawing/2014/main" id="{A78EB7B4-801E-4592-AA44-60649C16FE9B}"/>
              </a:ext>
            </a:extLst>
          </p:cNvPr>
          <p:cNvSpPr txBox="1"/>
          <p:nvPr/>
        </p:nvSpPr>
        <p:spPr>
          <a:xfrm>
            <a:off x="8954790" y="4658077"/>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30" name="CuadroTexto 129">
            <a:extLst>
              <a:ext uri="{FF2B5EF4-FFF2-40B4-BE49-F238E27FC236}">
                <a16:creationId xmlns:a16="http://schemas.microsoft.com/office/drawing/2014/main" id="{800FDC74-3841-46A9-93F3-50778051872E}"/>
              </a:ext>
            </a:extLst>
          </p:cNvPr>
          <p:cNvSpPr txBox="1"/>
          <p:nvPr/>
        </p:nvSpPr>
        <p:spPr>
          <a:xfrm>
            <a:off x="8954790" y="495943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31" name="CuadroTexto 130">
            <a:extLst>
              <a:ext uri="{FF2B5EF4-FFF2-40B4-BE49-F238E27FC236}">
                <a16:creationId xmlns:a16="http://schemas.microsoft.com/office/drawing/2014/main" id="{4948429C-E6E6-4194-B861-044176EDF277}"/>
              </a:ext>
            </a:extLst>
          </p:cNvPr>
          <p:cNvSpPr txBox="1"/>
          <p:nvPr/>
        </p:nvSpPr>
        <p:spPr>
          <a:xfrm>
            <a:off x="8954790" y="52293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32" name="CuadroTexto 131">
            <a:extLst>
              <a:ext uri="{FF2B5EF4-FFF2-40B4-BE49-F238E27FC236}">
                <a16:creationId xmlns:a16="http://schemas.microsoft.com/office/drawing/2014/main" id="{06B085D6-EC54-44BA-B58F-6F4A56602C70}"/>
              </a:ext>
            </a:extLst>
          </p:cNvPr>
          <p:cNvSpPr txBox="1"/>
          <p:nvPr/>
        </p:nvSpPr>
        <p:spPr>
          <a:xfrm>
            <a:off x="8954790" y="5503322"/>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33" name="CuadroTexto 132">
            <a:extLst>
              <a:ext uri="{FF2B5EF4-FFF2-40B4-BE49-F238E27FC236}">
                <a16:creationId xmlns:a16="http://schemas.microsoft.com/office/drawing/2014/main" id="{FAD08C6D-F0EC-4949-8C1F-8839EF0AD7DD}"/>
              </a:ext>
            </a:extLst>
          </p:cNvPr>
          <p:cNvSpPr txBox="1"/>
          <p:nvPr/>
        </p:nvSpPr>
        <p:spPr>
          <a:xfrm>
            <a:off x="8954790" y="5812179"/>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34" name="CuadroTexto 133">
            <a:extLst>
              <a:ext uri="{FF2B5EF4-FFF2-40B4-BE49-F238E27FC236}">
                <a16:creationId xmlns:a16="http://schemas.microsoft.com/office/drawing/2014/main" id="{E6EAFEA6-136B-4FF1-A6C9-3CC7E8BC6FCA}"/>
              </a:ext>
            </a:extLst>
          </p:cNvPr>
          <p:cNvSpPr txBox="1"/>
          <p:nvPr/>
        </p:nvSpPr>
        <p:spPr>
          <a:xfrm>
            <a:off x="8881681" y="6362514"/>
            <a:ext cx="394020" cy="338554"/>
          </a:xfrm>
          <a:prstGeom prst="rect">
            <a:avLst/>
          </a:prstGeom>
          <a:noFill/>
        </p:spPr>
        <p:txBody>
          <a:bodyPr wrap="square">
            <a:spAutoFit/>
          </a:bodyPr>
          <a:lstStyle/>
          <a:p>
            <a:r>
              <a:rPr lang="es-ES" sz="1600" b="1" dirty="0">
                <a:solidFill>
                  <a:srgbClr val="01153E"/>
                </a:solidFill>
                <a:latin typeface="Calibri" panose="020F0502020204030204" pitchFamily="34" charset="0"/>
                <a:ea typeface="Times New Roman" panose="02020603050405020304" pitchFamily="18" charset="0"/>
                <a:cs typeface="Calibri" panose="020F0502020204030204" pitchFamily="34" charset="0"/>
              </a:rPr>
              <a:t>35</a:t>
            </a:r>
            <a:endParaRPr lang="es-PE" sz="1600" b="1" dirty="0">
              <a:solidFill>
                <a:srgbClr val="01153E"/>
              </a:solidFill>
              <a:latin typeface="Calibri" panose="020F0502020204030204" pitchFamily="34" charset="0"/>
              <a:cs typeface="Calibri" panose="020F0502020204030204" pitchFamily="34" charset="0"/>
            </a:endParaRPr>
          </a:p>
        </p:txBody>
      </p:sp>
      <p:sp>
        <p:nvSpPr>
          <p:cNvPr id="135" name="CuadroTexto 134">
            <a:extLst>
              <a:ext uri="{FF2B5EF4-FFF2-40B4-BE49-F238E27FC236}">
                <a16:creationId xmlns:a16="http://schemas.microsoft.com/office/drawing/2014/main" id="{4604A8FD-2117-49F2-A96F-BD598A2C0586}"/>
              </a:ext>
            </a:extLst>
          </p:cNvPr>
          <p:cNvSpPr txBox="1"/>
          <p:nvPr/>
        </p:nvSpPr>
        <p:spPr>
          <a:xfrm>
            <a:off x="10110313" y="207174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36" name="CuadroTexto 135">
            <a:extLst>
              <a:ext uri="{FF2B5EF4-FFF2-40B4-BE49-F238E27FC236}">
                <a16:creationId xmlns:a16="http://schemas.microsoft.com/office/drawing/2014/main" id="{44251765-F4FE-496A-9B9D-1CFBB5EF55AA}"/>
              </a:ext>
            </a:extLst>
          </p:cNvPr>
          <p:cNvSpPr txBox="1"/>
          <p:nvPr/>
        </p:nvSpPr>
        <p:spPr>
          <a:xfrm>
            <a:off x="10110313" y="2656178"/>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37" name="CuadroTexto 136">
            <a:extLst>
              <a:ext uri="{FF2B5EF4-FFF2-40B4-BE49-F238E27FC236}">
                <a16:creationId xmlns:a16="http://schemas.microsoft.com/office/drawing/2014/main" id="{923221F1-9736-4487-852C-90743AF0959D}"/>
              </a:ext>
            </a:extLst>
          </p:cNvPr>
          <p:cNvSpPr txBox="1"/>
          <p:nvPr/>
        </p:nvSpPr>
        <p:spPr>
          <a:xfrm>
            <a:off x="10110313" y="294714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38" name="CuadroTexto 137">
            <a:extLst>
              <a:ext uri="{FF2B5EF4-FFF2-40B4-BE49-F238E27FC236}">
                <a16:creationId xmlns:a16="http://schemas.microsoft.com/office/drawing/2014/main" id="{811EBAE1-2B4C-4825-B106-283FC7FBE0D7}"/>
              </a:ext>
            </a:extLst>
          </p:cNvPr>
          <p:cNvSpPr txBox="1"/>
          <p:nvPr/>
        </p:nvSpPr>
        <p:spPr>
          <a:xfrm>
            <a:off x="10110313" y="324478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39" name="CuadroTexto 138">
            <a:extLst>
              <a:ext uri="{FF2B5EF4-FFF2-40B4-BE49-F238E27FC236}">
                <a16:creationId xmlns:a16="http://schemas.microsoft.com/office/drawing/2014/main" id="{73FFF875-DEB2-4D62-9F42-35522D730E2B}"/>
              </a:ext>
            </a:extLst>
          </p:cNvPr>
          <p:cNvSpPr txBox="1"/>
          <p:nvPr/>
        </p:nvSpPr>
        <p:spPr>
          <a:xfrm>
            <a:off x="10110313" y="3520513"/>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40" name="CuadroTexto 139">
            <a:extLst>
              <a:ext uri="{FF2B5EF4-FFF2-40B4-BE49-F238E27FC236}">
                <a16:creationId xmlns:a16="http://schemas.microsoft.com/office/drawing/2014/main" id="{C7D037BD-44A2-4C06-8E7B-5F26E349058A}"/>
              </a:ext>
            </a:extLst>
          </p:cNvPr>
          <p:cNvSpPr txBox="1"/>
          <p:nvPr/>
        </p:nvSpPr>
        <p:spPr>
          <a:xfrm>
            <a:off x="10110313" y="40682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41" name="CuadroTexto 140">
            <a:extLst>
              <a:ext uri="{FF2B5EF4-FFF2-40B4-BE49-F238E27FC236}">
                <a16:creationId xmlns:a16="http://schemas.microsoft.com/office/drawing/2014/main" id="{6EA03501-CCB7-477A-8284-3E4C9F1DFB40}"/>
              </a:ext>
            </a:extLst>
          </p:cNvPr>
          <p:cNvSpPr txBox="1"/>
          <p:nvPr/>
        </p:nvSpPr>
        <p:spPr>
          <a:xfrm>
            <a:off x="10110313" y="4367058"/>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42" name="CuadroTexto 141">
            <a:extLst>
              <a:ext uri="{FF2B5EF4-FFF2-40B4-BE49-F238E27FC236}">
                <a16:creationId xmlns:a16="http://schemas.microsoft.com/office/drawing/2014/main" id="{3D0585F2-8017-44FE-BD61-56829E6268D0}"/>
              </a:ext>
            </a:extLst>
          </p:cNvPr>
          <p:cNvSpPr txBox="1"/>
          <p:nvPr/>
        </p:nvSpPr>
        <p:spPr>
          <a:xfrm>
            <a:off x="10110313" y="4658077"/>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43" name="CuadroTexto 142">
            <a:extLst>
              <a:ext uri="{FF2B5EF4-FFF2-40B4-BE49-F238E27FC236}">
                <a16:creationId xmlns:a16="http://schemas.microsoft.com/office/drawing/2014/main" id="{65D9B82F-18D7-4257-9577-FAF092F64496}"/>
              </a:ext>
            </a:extLst>
          </p:cNvPr>
          <p:cNvSpPr txBox="1"/>
          <p:nvPr/>
        </p:nvSpPr>
        <p:spPr>
          <a:xfrm>
            <a:off x="10110313" y="495943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44" name="CuadroTexto 143">
            <a:extLst>
              <a:ext uri="{FF2B5EF4-FFF2-40B4-BE49-F238E27FC236}">
                <a16:creationId xmlns:a16="http://schemas.microsoft.com/office/drawing/2014/main" id="{3DDDA8E9-6CAA-4D67-A747-CCB4408F7248}"/>
              </a:ext>
            </a:extLst>
          </p:cNvPr>
          <p:cNvSpPr txBox="1"/>
          <p:nvPr/>
        </p:nvSpPr>
        <p:spPr>
          <a:xfrm>
            <a:off x="10110313" y="52293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45" name="CuadroTexto 144">
            <a:extLst>
              <a:ext uri="{FF2B5EF4-FFF2-40B4-BE49-F238E27FC236}">
                <a16:creationId xmlns:a16="http://schemas.microsoft.com/office/drawing/2014/main" id="{BA4300FD-4B19-46BB-9F59-D0F2E21E7372}"/>
              </a:ext>
            </a:extLst>
          </p:cNvPr>
          <p:cNvSpPr txBox="1"/>
          <p:nvPr/>
        </p:nvSpPr>
        <p:spPr>
          <a:xfrm>
            <a:off x="10110313" y="5503322"/>
            <a:ext cx="279720" cy="338554"/>
          </a:xfrm>
          <a:prstGeom prst="rect">
            <a:avLst/>
          </a:prstGeom>
          <a:noFill/>
        </p:spPr>
        <p:txBody>
          <a:bodyPr wrap="square">
            <a:spAutoFit/>
          </a:bodyPr>
          <a:lstStyle/>
          <a:p>
            <a:r>
              <a:rPr lang="es-PE" sz="1600" dirty="0">
                <a:solidFill>
                  <a:srgbClr val="01153E"/>
                </a:solidFill>
                <a:latin typeface="Calibri" panose="020F0502020204030204" pitchFamily="34" charset="0"/>
                <a:cs typeface="Calibri" panose="020F0502020204030204" pitchFamily="34" charset="0"/>
              </a:rPr>
              <a:t>2</a:t>
            </a:r>
          </a:p>
        </p:txBody>
      </p:sp>
      <p:sp>
        <p:nvSpPr>
          <p:cNvPr id="146" name="CuadroTexto 145">
            <a:extLst>
              <a:ext uri="{FF2B5EF4-FFF2-40B4-BE49-F238E27FC236}">
                <a16:creationId xmlns:a16="http://schemas.microsoft.com/office/drawing/2014/main" id="{C5E5BC3C-15E6-42A0-B411-643FB7DFADF7}"/>
              </a:ext>
            </a:extLst>
          </p:cNvPr>
          <p:cNvSpPr txBox="1"/>
          <p:nvPr/>
        </p:nvSpPr>
        <p:spPr>
          <a:xfrm>
            <a:off x="10110313" y="5812179"/>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47" name="CuadroTexto 146">
            <a:extLst>
              <a:ext uri="{FF2B5EF4-FFF2-40B4-BE49-F238E27FC236}">
                <a16:creationId xmlns:a16="http://schemas.microsoft.com/office/drawing/2014/main" id="{E9301621-F581-4F86-9637-44CD8E2ADBB5}"/>
              </a:ext>
            </a:extLst>
          </p:cNvPr>
          <p:cNvSpPr txBox="1"/>
          <p:nvPr/>
        </p:nvSpPr>
        <p:spPr>
          <a:xfrm>
            <a:off x="10080006" y="6362514"/>
            <a:ext cx="474291" cy="338554"/>
          </a:xfrm>
          <a:prstGeom prst="rect">
            <a:avLst/>
          </a:prstGeom>
          <a:noFill/>
        </p:spPr>
        <p:txBody>
          <a:bodyPr wrap="square">
            <a:spAutoFit/>
          </a:bodyPr>
          <a:lstStyle/>
          <a:p>
            <a:r>
              <a:rPr lang="es-ES" sz="1600" b="1" dirty="0">
                <a:solidFill>
                  <a:srgbClr val="01153E"/>
                </a:solidFill>
                <a:latin typeface="Calibri" panose="020F0502020204030204" pitchFamily="34" charset="0"/>
                <a:ea typeface="Times New Roman" panose="02020603050405020304" pitchFamily="18" charset="0"/>
                <a:cs typeface="Calibri" panose="020F0502020204030204" pitchFamily="34" charset="0"/>
              </a:rPr>
              <a:t>35</a:t>
            </a:r>
            <a:endParaRPr lang="es-PE" sz="1600" b="1" dirty="0">
              <a:solidFill>
                <a:srgbClr val="01153E"/>
              </a:solidFill>
              <a:latin typeface="Calibri" panose="020F0502020204030204" pitchFamily="34" charset="0"/>
              <a:cs typeface="Calibri" panose="020F0502020204030204" pitchFamily="34" charset="0"/>
            </a:endParaRPr>
          </a:p>
        </p:txBody>
      </p:sp>
      <p:sp>
        <p:nvSpPr>
          <p:cNvPr id="148" name="CuadroTexto 147">
            <a:extLst>
              <a:ext uri="{FF2B5EF4-FFF2-40B4-BE49-F238E27FC236}">
                <a16:creationId xmlns:a16="http://schemas.microsoft.com/office/drawing/2014/main" id="{4FE1AAB1-DB15-449C-9EF8-F820A5BC7652}"/>
              </a:ext>
            </a:extLst>
          </p:cNvPr>
          <p:cNvSpPr txBox="1"/>
          <p:nvPr/>
        </p:nvSpPr>
        <p:spPr>
          <a:xfrm>
            <a:off x="11224645" y="207174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49" name="CuadroTexto 148">
            <a:extLst>
              <a:ext uri="{FF2B5EF4-FFF2-40B4-BE49-F238E27FC236}">
                <a16:creationId xmlns:a16="http://schemas.microsoft.com/office/drawing/2014/main" id="{B9DEE7FA-932E-4FAD-8963-76C1ACF4848D}"/>
              </a:ext>
            </a:extLst>
          </p:cNvPr>
          <p:cNvSpPr txBox="1"/>
          <p:nvPr/>
        </p:nvSpPr>
        <p:spPr>
          <a:xfrm>
            <a:off x="11224645" y="2656178"/>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50" name="CuadroTexto 149">
            <a:extLst>
              <a:ext uri="{FF2B5EF4-FFF2-40B4-BE49-F238E27FC236}">
                <a16:creationId xmlns:a16="http://schemas.microsoft.com/office/drawing/2014/main" id="{5BED3707-150F-4510-A6DA-7284F705AED9}"/>
              </a:ext>
            </a:extLst>
          </p:cNvPr>
          <p:cNvSpPr txBox="1"/>
          <p:nvPr/>
        </p:nvSpPr>
        <p:spPr>
          <a:xfrm>
            <a:off x="11224645" y="2947145"/>
            <a:ext cx="279720" cy="338554"/>
          </a:xfrm>
          <a:prstGeom prst="rect">
            <a:avLst/>
          </a:prstGeom>
          <a:noFill/>
        </p:spPr>
        <p:txBody>
          <a:bodyPr wrap="square">
            <a:spAutoFit/>
          </a:bodyPr>
          <a:lstStyle/>
          <a:p>
            <a:r>
              <a:rPr lang="es-PE" sz="1600" dirty="0">
                <a:solidFill>
                  <a:srgbClr val="01153E"/>
                </a:solidFill>
                <a:latin typeface="Calibri" panose="020F0502020204030204" pitchFamily="34" charset="0"/>
                <a:cs typeface="Calibri" panose="020F0502020204030204" pitchFamily="34" charset="0"/>
              </a:rPr>
              <a:t>3</a:t>
            </a:r>
          </a:p>
        </p:txBody>
      </p:sp>
      <p:sp>
        <p:nvSpPr>
          <p:cNvPr id="151" name="CuadroTexto 150">
            <a:extLst>
              <a:ext uri="{FF2B5EF4-FFF2-40B4-BE49-F238E27FC236}">
                <a16:creationId xmlns:a16="http://schemas.microsoft.com/office/drawing/2014/main" id="{DB483673-B069-4B7F-9A80-C2330F199A1F}"/>
              </a:ext>
            </a:extLst>
          </p:cNvPr>
          <p:cNvSpPr txBox="1"/>
          <p:nvPr/>
        </p:nvSpPr>
        <p:spPr>
          <a:xfrm>
            <a:off x="11224645" y="3244785"/>
            <a:ext cx="279720" cy="338554"/>
          </a:xfrm>
          <a:prstGeom prst="rect">
            <a:avLst/>
          </a:prstGeom>
          <a:noFill/>
        </p:spPr>
        <p:txBody>
          <a:bodyPr wrap="square">
            <a:spAutoFit/>
          </a:bodyPr>
          <a:lstStyle/>
          <a:p>
            <a:r>
              <a:rPr lang="es-PE" sz="1600" dirty="0">
                <a:solidFill>
                  <a:srgbClr val="01153E"/>
                </a:solidFill>
                <a:latin typeface="Calibri" panose="020F0502020204030204" pitchFamily="34" charset="0"/>
                <a:cs typeface="Calibri" panose="020F0502020204030204" pitchFamily="34" charset="0"/>
              </a:rPr>
              <a:t>2</a:t>
            </a:r>
          </a:p>
        </p:txBody>
      </p:sp>
      <p:sp>
        <p:nvSpPr>
          <p:cNvPr id="152" name="CuadroTexto 151">
            <a:extLst>
              <a:ext uri="{FF2B5EF4-FFF2-40B4-BE49-F238E27FC236}">
                <a16:creationId xmlns:a16="http://schemas.microsoft.com/office/drawing/2014/main" id="{E768540A-5FB2-4FBA-BFFB-9A367859C134}"/>
              </a:ext>
            </a:extLst>
          </p:cNvPr>
          <p:cNvSpPr txBox="1"/>
          <p:nvPr/>
        </p:nvSpPr>
        <p:spPr>
          <a:xfrm>
            <a:off x="11224645" y="3520513"/>
            <a:ext cx="279720" cy="338554"/>
          </a:xfrm>
          <a:prstGeom prst="rect">
            <a:avLst/>
          </a:prstGeom>
          <a:noFill/>
        </p:spPr>
        <p:txBody>
          <a:bodyPr wrap="square">
            <a:spAutoFit/>
          </a:bodyPr>
          <a:lstStyle/>
          <a:p>
            <a:r>
              <a:rPr lang="es-PE" sz="1600" dirty="0">
                <a:solidFill>
                  <a:srgbClr val="01153E"/>
                </a:solidFill>
                <a:latin typeface="Calibri" panose="020F0502020204030204" pitchFamily="34" charset="0"/>
                <a:cs typeface="Calibri" panose="020F0502020204030204" pitchFamily="34" charset="0"/>
              </a:rPr>
              <a:t>3</a:t>
            </a:r>
          </a:p>
        </p:txBody>
      </p:sp>
      <p:sp>
        <p:nvSpPr>
          <p:cNvPr id="153" name="CuadroTexto 152">
            <a:extLst>
              <a:ext uri="{FF2B5EF4-FFF2-40B4-BE49-F238E27FC236}">
                <a16:creationId xmlns:a16="http://schemas.microsoft.com/office/drawing/2014/main" id="{A28324E2-8E8C-4C85-BBFD-8B864457CA1D}"/>
              </a:ext>
            </a:extLst>
          </p:cNvPr>
          <p:cNvSpPr txBox="1"/>
          <p:nvPr/>
        </p:nvSpPr>
        <p:spPr>
          <a:xfrm>
            <a:off x="11224645" y="4367058"/>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54" name="CuadroTexto 153">
            <a:extLst>
              <a:ext uri="{FF2B5EF4-FFF2-40B4-BE49-F238E27FC236}">
                <a16:creationId xmlns:a16="http://schemas.microsoft.com/office/drawing/2014/main" id="{FC3494FC-7A9D-4BB4-A7F6-71719E70D2F8}"/>
              </a:ext>
            </a:extLst>
          </p:cNvPr>
          <p:cNvSpPr txBox="1"/>
          <p:nvPr/>
        </p:nvSpPr>
        <p:spPr>
          <a:xfrm>
            <a:off x="11224645" y="4658077"/>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55" name="CuadroTexto 154">
            <a:extLst>
              <a:ext uri="{FF2B5EF4-FFF2-40B4-BE49-F238E27FC236}">
                <a16:creationId xmlns:a16="http://schemas.microsoft.com/office/drawing/2014/main" id="{F2D8F4BC-7EC6-44D5-B1F7-9462F53B3CED}"/>
              </a:ext>
            </a:extLst>
          </p:cNvPr>
          <p:cNvSpPr txBox="1"/>
          <p:nvPr/>
        </p:nvSpPr>
        <p:spPr>
          <a:xfrm>
            <a:off x="11224645" y="495943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56" name="CuadroTexto 155">
            <a:extLst>
              <a:ext uri="{FF2B5EF4-FFF2-40B4-BE49-F238E27FC236}">
                <a16:creationId xmlns:a16="http://schemas.microsoft.com/office/drawing/2014/main" id="{08C50624-3F2E-4242-A34D-B440F0F2EAD1}"/>
              </a:ext>
            </a:extLst>
          </p:cNvPr>
          <p:cNvSpPr txBox="1"/>
          <p:nvPr/>
        </p:nvSpPr>
        <p:spPr>
          <a:xfrm>
            <a:off x="11224645" y="52293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57" name="CuadroTexto 156">
            <a:extLst>
              <a:ext uri="{FF2B5EF4-FFF2-40B4-BE49-F238E27FC236}">
                <a16:creationId xmlns:a16="http://schemas.microsoft.com/office/drawing/2014/main" id="{D78776AE-91A3-447D-8C0F-6521502166C4}"/>
              </a:ext>
            </a:extLst>
          </p:cNvPr>
          <p:cNvSpPr txBox="1"/>
          <p:nvPr/>
        </p:nvSpPr>
        <p:spPr>
          <a:xfrm>
            <a:off x="11224645" y="5503322"/>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58" name="CuadroTexto 157">
            <a:extLst>
              <a:ext uri="{FF2B5EF4-FFF2-40B4-BE49-F238E27FC236}">
                <a16:creationId xmlns:a16="http://schemas.microsoft.com/office/drawing/2014/main" id="{75379E9B-C6D2-440B-881C-5343260DB93A}"/>
              </a:ext>
            </a:extLst>
          </p:cNvPr>
          <p:cNvSpPr txBox="1"/>
          <p:nvPr/>
        </p:nvSpPr>
        <p:spPr>
          <a:xfrm>
            <a:off x="11224645" y="5812179"/>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59" name="CuadroTexto 158">
            <a:extLst>
              <a:ext uri="{FF2B5EF4-FFF2-40B4-BE49-F238E27FC236}">
                <a16:creationId xmlns:a16="http://schemas.microsoft.com/office/drawing/2014/main" id="{0F3B8868-9E7C-4127-A212-FDDC72EFA6FF}"/>
              </a:ext>
            </a:extLst>
          </p:cNvPr>
          <p:cNvSpPr txBox="1"/>
          <p:nvPr/>
        </p:nvSpPr>
        <p:spPr>
          <a:xfrm>
            <a:off x="11167470" y="6362514"/>
            <a:ext cx="474291" cy="338554"/>
          </a:xfrm>
          <a:prstGeom prst="rect">
            <a:avLst/>
          </a:prstGeom>
          <a:noFill/>
        </p:spPr>
        <p:txBody>
          <a:bodyPr wrap="square">
            <a:spAutoFit/>
          </a:bodyPr>
          <a:lstStyle/>
          <a:p>
            <a:r>
              <a:rPr lang="es-ES" sz="1600" b="1" dirty="0">
                <a:solidFill>
                  <a:srgbClr val="01153E"/>
                </a:solidFill>
                <a:latin typeface="Calibri" panose="020F0502020204030204" pitchFamily="34" charset="0"/>
                <a:ea typeface="Times New Roman" panose="02020603050405020304" pitchFamily="18" charset="0"/>
                <a:cs typeface="Calibri" panose="020F0502020204030204" pitchFamily="34" charset="0"/>
              </a:rPr>
              <a:t>35</a:t>
            </a:r>
            <a:endParaRPr lang="es-PE" sz="1600" b="1" dirty="0">
              <a:solidFill>
                <a:srgbClr val="01153E"/>
              </a:solidFill>
              <a:latin typeface="Calibri" panose="020F0502020204030204" pitchFamily="34" charset="0"/>
              <a:cs typeface="Calibri" panose="020F0502020204030204" pitchFamily="34" charset="0"/>
            </a:endParaRPr>
          </a:p>
        </p:txBody>
      </p:sp>
      <p:sp>
        <p:nvSpPr>
          <p:cNvPr id="160" name="CuadroTexto 159">
            <a:extLst>
              <a:ext uri="{FF2B5EF4-FFF2-40B4-BE49-F238E27FC236}">
                <a16:creationId xmlns:a16="http://schemas.microsoft.com/office/drawing/2014/main" id="{1CE5C441-B7A1-465C-AA8A-5CCDBC3B5DA6}"/>
              </a:ext>
            </a:extLst>
          </p:cNvPr>
          <p:cNvSpPr txBox="1"/>
          <p:nvPr/>
        </p:nvSpPr>
        <p:spPr>
          <a:xfrm>
            <a:off x="5344505" y="6040729"/>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61" name="CuadroTexto 160">
            <a:extLst>
              <a:ext uri="{FF2B5EF4-FFF2-40B4-BE49-F238E27FC236}">
                <a16:creationId xmlns:a16="http://schemas.microsoft.com/office/drawing/2014/main" id="{568A0050-B8BD-468F-9B15-B4BE6A497D9A}"/>
              </a:ext>
            </a:extLst>
          </p:cNvPr>
          <p:cNvSpPr txBox="1"/>
          <p:nvPr/>
        </p:nvSpPr>
        <p:spPr>
          <a:xfrm>
            <a:off x="11225314" y="4075923"/>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0510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6462010"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b="1" dirty="0">
                <a:solidFill>
                  <a:srgbClr val="002060"/>
                </a:solidFill>
                <a:cs typeface="Poppins" pitchFamily="2" charset="77"/>
              </a:rPr>
              <a:t>Condiciones</a:t>
            </a: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pic>
        <p:nvPicPr>
          <p:cNvPr id="9" name="Imagen 8">
            <a:extLst>
              <a:ext uri="{FF2B5EF4-FFF2-40B4-BE49-F238E27FC236}">
                <a16:creationId xmlns:a16="http://schemas.microsoft.com/office/drawing/2014/main" id="{F5328D1A-2888-433F-A2D7-2D359B3FDB44}"/>
              </a:ext>
            </a:extLst>
          </p:cNvPr>
          <p:cNvPicPr>
            <a:picLocks noChangeAspect="1"/>
          </p:cNvPicPr>
          <p:nvPr/>
        </p:nvPicPr>
        <p:blipFill rotWithShape="1">
          <a:blip r:embed="rId7"/>
          <a:srcRect l="28864" t="16890" r="30909" b="24472"/>
          <a:stretch/>
        </p:blipFill>
        <p:spPr>
          <a:xfrm>
            <a:off x="7900151" y="1952903"/>
            <a:ext cx="4208049" cy="3450370"/>
          </a:xfrm>
          <a:prstGeom prst="rect">
            <a:avLst/>
          </a:prstGeom>
        </p:spPr>
      </p:pic>
      <p:sp>
        <p:nvSpPr>
          <p:cNvPr id="10" name="CuadroTexto 9">
            <a:extLst>
              <a:ext uri="{FF2B5EF4-FFF2-40B4-BE49-F238E27FC236}">
                <a16:creationId xmlns:a16="http://schemas.microsoft.com/office/drawing/2014/main" id="{E1AA43C4-4038-49B9-AB71-735C6E7B6FB7}"/>
              </a:ext>
            </a:extLst>
          </p:cNvPr>
          <p:cNvSpPr txBox="1"/>
          <p:nvPr/>
        </p:nvSpPr>
        <p:spPr>
          <a:xfrm>
            <a:off x="480963" y="1889857"/>
            <a:ext cx="6788548" cy="3754874"/>
          </a:xfrm>
          <a:prstGeom prst="rect">
            <a:avLst/>
          </a:prstGeom>
          <a:noFill/>
        </p:spPr>
        <p:txBody>
          <a:bodyPr wrap="square">
            <a:spAutoFit/>
          </a:bodyPr>
          <a:lstStyle/>
          <a:p>
            <a:pPr marL="342900" indent="-342900" algn="just">
              <a:buClr>
                <a:srgbClr val="DE0A14"/>
              </a:buClr>
              <a:buFont typeface="+mj-lt"/>
              <a:buAutoNum type="arabicPeriod"/>
            </a:pPr>
            <a:r>
              <a:rPr lang="es-MX" sz="1400" dirty="0">
                <a:solidFill>
                  <a:srgbClr val="002060"/>
                </a:solidFill>
                <a:latin typeface="+mn-lt"/>
                <a:cs typeface="Poppins" pitchFamily="2" charset="77"/>
              </a:rPr>
              <a:t>El director, distribuye </a:t>
            </a:r>
            <a:r>
              <a:rPr lang="es-MX" sz="1400" b="1" u="sng" dirty="0">
                <a:solidFill>
                  <a:srgbClr val="002060"/>
                </a:solidFill>
                <a:latin typeface="+mn-lt"/>
                <a:cs typeface="Poppins" pitchFamily="2" charset="77"/>
              </a:rPr>
              <a:t>las secciones y grados de acuerdo a los turnos</a:t>
            </a:r>
            <a:r>
              <a:rPr lang="es-MX" sz="1400" dirty="0">
                <a:solidFill>
                  <a:srgbClr val="002060"/>
                </a:solidFill>
                <a:latin typeface="+mn-lt"/>
                <a:cs typeface="Poppins" pitchFamily="2" charset="77"/>
              </a:rPr>
              <a:t> que funcionan en la IE</a:t>
            </a:r>
            <a:r>
              <a:rPr lang="es-MX" dirty="0">
                <a:solidFill>
                  <a:srgbClr val="002060"/>
                </a:solidFill>
                <a:latin typeface="+mn-lt"/>
                <a:cs typeface="Poppins" pitchFamily="2" charset="77"/>
              </a:rPr>
              <a:t>.</a:t>
            </a:r>
            <a:endParaRPr lang="es-MX" sz="1400" dirty="0">
              <a:solidFill>
                <a:srgbClr val="002060"/>
              </a:solidFill>
              <a:latin typeface="+mn-lt"/>
              <a:cs typeface="Poppins" pitchFamily="2" charset="77"/>
            </a:endParaRPr>
          </a:p>
          <a:p>
            <a:pPr marL="342900" indent="-342900" algn="just">
              <a:buClr>
                <a:srgbClr val="DE0A14"/>
              </a:buClr>
              <a:buFont typeface="+mj-lt"/>
              <a:buAutoNum type="arabicPeriod"/>
            </a:pPr>
            <a:endParaRPr lang="es-MX" b="1" u="sng" dirty="0">
              <a:solidFill>
                <a:srgbClr val="002060"/>
              </a:solidFill>
              <a:latin typeface="+mn-lt"/>
              <a:cs typeface="Poppins" pitchFamily="2" charset="77"/>
            </a:endParaRPr>
          </a:p>
          <a:p>
            <a:pPr marL="342900" indent="-342900" algn="just">
              <a:buClr>
                <a:srgbClr val="DE0A14"/>
              </a:buClr>
              <a:buFont typeface="+mj-lt"/>
              <a:buAutoNum type="arabicPeriod"/>
            </a:pPr>
            <a:r>
              <a:rPr lang="es-MX" sz="1400" dirty="0">
                <a:solidFill>
                  <a:srgbClr val="002060"/>
                </a:solidFill>
                <a:latin typeface="+mn-lt"/>
                <a:cs typeface="Poppins" pitchFamily="2" charset="77"/>
              </a:rPr>
              <a:t>Luego, los profesores nombrados, de acuerdo a su área, eligen sus horas pedagógicas por grado y sección (numerales 5.2.6 y 5.2.7).</a:t>
            </a:r>
            <a:endParaRPr lang="es-MX" sz="1400" u="sng" dirty="0">
              <a:solidFill>
                <a:srgbClr val="002060"/>
              </a:solidFill>
              <a:latin typeface="+mn-lt"/>
              <a:cs typeface="Poppins" pitchFamily="2" charset="77"/>
            </a:endParaRPr>
          </a:p>
          <a:p>
            <a:pPr marL="342900" indent="-342900" algn="just">
              <a:buClr>
                <a:srgbClr val="DE0A14"/>
              </a:buClr>
              <a:buFont typeface="+mj-lt"/>
              <a:buAutoNum type="arabicPeriod"/>
            </a:pPr>
            <a:endParaRPr lang="es-MX" sz="1400" dirty="0">
              <a:solidFill>
                <a:srgbClr val="002060"/>
              </a:solidFill>
              <a:latin typeface="+mn-lt"/>
              <a:cs typeface="Poppins" pitchFamily="2" charset="77"/>
            </a:endParaRPr>
          </a:p>
          <a:p>
            <a:pPr marL="342900" indent="-342900" algn="just">
              <a:buClr>
                <a:srgbClr val="DE0A14"/>
              </a:buClr>
              <a:buFont typeface="+mj-lt"/>
              <a:buAutoNum type="arabicPeriod"/>
            </a:pPr>
            <a:endParaRPr lang="es-MX" sz="1400" b="1" dirty="0">
              <a:solidFill>
                <a:srgbClr val="002060"/>
              </a:solidFill>
              <a:latin typeface="+mn-lt"/>
              <a:cs typeface="Poppins" pitchFamily="2" charset="77"/>
            </a:endParaRPr>
          </a:p>
          <a:p>
            <a:pPr marL="342900" indent="-342900" algn="just">
              <a:buClr>
                <a:srgbClr val="DE0A14"/>
              </a:buClr>
              <a:buFont typeface="+mj-lt"/>
              <a:buAutoNum type="arabicPeriod"/>
            </a:pPr>
            <a:r>
              <a:rPr lang="es-MX" sz="1400" b="1" dirty="0">
                <a:solidFill>
                  <a:srgbClr val="002060"/>
                </a:solidFill>
                <a:latin typeface="+mn-lt"/>
                <a:cs typeface="Poppins" pitchFamily="2" charset="77"/>
              </a:rPr>
              <a:t>Asignación de bolsa de horas en secundaria EBR y EBA ciclo avanzado </a:t>
            </a:r>
            <a:r>
              <a:rPr lang="es-MX" sz="1400" dirty="0">
                <a:solidFill>
                  <a:srgbClr val="002060"/>
                </a:solidFill>
                <a:latin typeface="+mn-lt"/>
                <a:cs typeface="Poppins" pitchFamily="2" charset="77"/>
              </a:rPr>
              <a:t>Para el proceso de elaboración de cuadro de distribución de horas pedagógicas para los siguientes años lectivos, se precisa:</a:t>
            </a:r>
          </a:p>
          <a:p>
            <a:pPr algn="just">
              <a:buClr>
                <a:srgbClr val="DE0A14"/>
              </a:buClr>
            </a:pPr>
            <a:endParaRPr lang="es-MX" sz="1400" dirty="0">
              <a:solidFill>
                <a:srgbClr val="002060"/>
              </a:solidFill>
              <a:latin typeface="+mn-lt"/>
              <a:cs typeface="Poppins" pitchFamily="2" charset="77"/>
            </a:endParaRPr>
          </a:p>
          <a:p>
            <a:pPr marL="785812" indent="-342900" algn="just">
              <a:buClr>
                <a:srgbClr val="DE0A14"/>
              </a:buClr>
              <a:buFont typeface="Wingdings" panose="05000000000000000000" pitchFamily="2" charset="2"/>
              <a:buChar char="§"/>
            </a:pPr>
            <a:r>
              <a:rPr lang="es-MX" sz="1400" dirty="0">
                <a:solidFill>
                  <a:srgbClr val="002060"/>
                </a:solidFill>
                <a:latin typeface="+mn-lt"/>
                <a:cs typeface="Poppins" pitchFamily="2" charset="77"/>
              </a:rPr>
              <a:t>El registro de carga de bolsa de horas se realizará en el sistema NEXUS.</a:t>
            </a:r>
          </a:p>
          <a:p>
            <a:pPr marL="785812" indent="-342900" algn="just">
              <a:buClr>
                <a:srgbClr val="DE0A14"/>
              </a:buClr>
              <a:buFont typeface="Wingdings" panose="05000000000000000000" pitchFamily="2" charset="2"/>
              <a:buChar char="§"/>
            </a:pPr>
            <a:r>
              <a:rPr lang="es-MX" sz="1400" dirty="0">
                <a:solidFill>
                  <a:srgbClr val="002060"/>
                </a:solidFill>
                <a:latin typeface="+mn-lt"/>
                <a:cs typeface="Poppins" pitchFamily="2" charset="77"/>
              </a:rPr>
              <a:t>No sobrepasar los techos de bolsa de horas.</a:t>
            </a:r>
          </a:p>
          <a:p>
            <a:pPr marL="785812" indent="-342900" algn="just">
              <a:buClr>
                <a:srgbClr val="DE0A14"/>
              </a:buClr>
              <a:buFont typeface="Wingdings" panose="05000000000000000000" pitchFamily="2" charset="2"/>
              <a:buChar char="§"/>
            </a:pPr>
            <a:r>
              <a:rPr lang="es-MX" sz="1400" dirty="0">
                <a:solidFill>
                  <a:srgbClr val="002060"/>
                </a:solidFill>
                <a:latin typeface="+mn-lt"/>
                <a:cs typeface="Poppins" pitchFamily="2" charset="77"/>
              </a:rPr>
              <a:t>Las UGEL con rango de unidad ejecutora, que tienen unidades operativas a cargo, podrán variar la cantidad de horas de bolsa asignadas entre ellas, sin que el total supere el total de horas aprobadas. (numeral 6.4.7).</a:t>
            </a:r>
          </a:p>
        </p:txBody>
      </p:sp>
      <p:pic>
        <p:nvPicPr>
          <p:cNvPr id="14" name="Imagen 13">
            <a:extLst>
              <a:ext uri="{FF2B5EF4-FFF2-40B4-BE49-F238E27FC236}">
                <a16:creationId xmlns:a16="http://schemas.microsoft.com/office/drawing/2014/main" id="{4526CAF7-4AAB-4F44-AAC1-F6AEC6C6F2BA}"/>
              </a:ext>
            </a:extLst>
          </p:cNvPr>
          <p:cNvPicPr>
            <a:picLocks noChangeAspect="1"/>
          </p:cNvPicPr>
          <p:nvPr/>
        </p:nvPicPr>
        <p:blipFill>
          <a:blip r:embed="rId8"/>
          <a:stretch>
            <a:fillRect/>
          </a:stretch>
        </p:blipFill>
        <p:spPr>
          <a:xfrm>
            <a:off x="10613499" y="4769082"/>
            <a:ext cx="1097538" cy="1134267"/>
          </a:xfrm>
          <a:prstGeom prst="rect">
            <a:avLst/>
          </a:prstGeom>
        </p:spPr>
      </p:pic>
    </p:spTree>
    <p:extLst>
      <p:ext uri="{BB962C8B-B14F-4D97-AF65-F5344CB8AC3E}">
        <p14:creationId xmlns:p14="http://schemas.microsoft.com/office/powerpoint/2010/main" val="2737473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9" name="Rectángulo 18">
            <a:extLst>
              <a:ext uri="{FF2B5EF4-FFF2-40B4-BE49-F238E27FC236}">
                <a16:creationId xmlns:a16="http://schemas.microsoft.com/office/drawing/2014/main" id="{027CED6D-D4F0-41D1-912D-B67123CE1C69}"/>
              </a:ext>
            </a:extLst>
          </p:cNvPr>
          <p:cNvSpPr/>
          <p:nvPr/>
        </p:nvSpPr>
        <p:spPr>
          <a:xfrm>
            <a:off x="1194985" y="5681685"/>
            <a:ext cx="940481" cy="693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Rectángulo 17">
            <a:extLst>
              <a:ext uri="{FF2B5EF4-FFF2-40B4-BE49-F238E27FC236}">
                <a16:creationId xmlns:a16="http://schemas.microsoft.com/office/drawing/2014/main" id="{74CC0427-CE41-49E1-82A8-E00DC782BC96}"/>
              </a:ext>
            </a:extLst>
          </p:cNvPr>
          <p:cNvSpPr/>
          <p:nvPr/>
        </p:nvSpPr>
        <p:spPr>
          <a:xfrm>
            <a:off x="1196547" y="4786626"/>
            <a:ext cx="940481" cy="693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a:extLst>
              <a:ext uri="{FF2B5EF4-FFF2-40B4-BE49-F238E27FC236}">
                <a16:creationId xmlns:a16="http://schemas.microsoft.com/office/drawing/2014/main" id="{3D4A4598-5CBC-475C-A02D-C398F9274EB8}"/>
              </a:ext>
            </a:extLst>
          </p:cNvPr>
          <p:cNvSpPr/>
          <p:nvPr/>
        </p:nvSpPr>
        <p:spPr>
          <a:xfrm>
            <a:off x="1205777" y="3891567"/>
            <a:ext cx="940481" cy="693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Rectángulo 15">
            <a:extLst>
              <a:ext uri="{FF2B5EF4-FFF2-40B4-BE49-F238E27FC236}">
                <a16:creationId xmlns:a16="http://schemas.microsoft.com/office/drawing/2014/main" id="{9B56357D-C5D9-4CE3-A00B-14528069D45C}"/>
              </a:ext>
            </a:extLst>
          </p:cNvPr>
          <p:cNvSpPr/>
          <p:nvPr/>
        </p:nvSpPr>
        <p:spPr>
          <a:xfrm>
            <a:off x="1170023" y="2878156"/>
            <a:ext cx="940481" cy="693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a:extLst>
              <a:ext uri="{FF2B5EF4-FFF2-40B4-BE49-F238E27FC236}">
                <a16:creationId xmlns:a16="http://schemas.microsoft.com/office/drawing/2014/main" id="{976825DA-8689-4D9D-A9D4-72ED3E72A9B1}"/>
              </a:ext>
            </a:extLst>
          </p:cNvPr>
          <p:cNvSpPr/>
          <p:nvPr/>
        </p:nvSpPr>
        <p:spPr>
          <a:xfrm>
            <a:off x="1205777" y="1873707"/>
            <a:ext cx="940481" cy="693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6462010" cy="9591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4800" b="1" dirty="0">
                <a:solidFill>
                  <a:srgbClr val="002060"/>
                </a:solidFill>
                <a:cs typeface="Poppins" pitchFamily="2" charset="77"/>
              </a:rPr>
              <a:t>Criterios y precisiones</a:t>
            </a: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sp>
        <p:nvSpPr>
          <p:cNvPr id="9" name="CuadroTexto 8">
            <a:extLst>
              <a:ext uri="{FF2B5EF4-FFF2-40B4-BE49-F238E27FC236}">
                <a16:creationId xmlns:a16="http://schemas.microsoft.com/office/drawing/2014/main" id="{379132EC-F962-4E68-87DC-9D90273969FC}"/>
              </a:ext>
            </a:extLst>
          </p:cNvPr>
          <p:cNvSpPr txBox="1"/>
          <p:nvPr/>
        </p:nvSpPr>
        <p:spPr>
          <a:xfrm>
            <a:off x="2207363" y="1835940"/>
            <a:ext cx="9338091" cy="4616648"/>
          </a:xfrm>
          <a:prstGeom prst="rect">
            <a:avLst/>
          </a:prstGeom>
          <a:noFill/>
        </p:spPr>
        <p:txBody>
          <a:bodyPr wrap="square">
            <a:spAutoFit/>
          </a:bodyPr>
          <a:lstStyle/>
          <a:p>
            <a:pPr algn="just">
              <a:buClr>
                <a:srgbClr val="FF0000"/>
              </a:buClr>
            </a:pPr>
            <a:r>
              <a:rPr lang="es-MX" dirty="0">
                <a:solidFill>
                  <a:srgbClr val="002060"/>
                </a:solidFill>
                <a:latin typeface="+mn-lt"/>
                <a:cs typeface="Poppins" pitchFamily="2" charset="77"/>
              </a:rPr>
              <a:t>El Profesor que ostenta más de un título pedagógico o cuenta con título de segunda especialidad en área curricular distinta a la que viene dictando, </a:t>
            </a:r>
            <a:r>
              <a:rPr lang="es-MX" b="1" u="sng" dirty="0">
                <a:solidFill>
                  <a:srgbClr val="002060"/>
                </a:solidFill>
                <a:latin typeface="+mn-lt"/>
                <a:cs typeface="Poppins" pitchFamily="2" charset="77"/>
              </a:rPr>
              <a:t>puede solicitar el cambio</a:t>
            </a:r>
            <a:r>
              <a:rPr lang="es-MX" dirty="0">
                <a:solidFill>
                  <a:srgbClr val="002060"/>
                </a:solidFill>
                <a:latin typeface="+mn-lt"/>
                <a:cs typeface="Poppins" pitchFamily="2" charset="77"/>
              </a:rPr>
              <a:t> de las horas pedagógicas </a:t>
            </a:r>
            <a:r>
              <a:rPr lang="es-MX" b="1" u="sng" dirty="0">
                <a:solidFill>
                  <a:srgbClr val="002060"/>
                </a:solidFill>
                <a:latin typeface="+mn-lt"/>
                <a:cs typeface="Poppins" pitchFamily="2" charset="77"/>
              </a:rPr>
              <a:t>a otra área curricular</a:t>
            </a:r>
            <a:r>
              <a:rPr lang="es-MX" dirty="0">
                <a:solidFill>
                  <a:srgbClr val="002060"/>
                </a:solidFill>
                <a:latin typeface="+mn-lt"/>
                <a:cs typeface="Poppins" pitchFamily="2" charset="77"/>
              </a:rPr>
              <a:t>/campo de conocimiento (numeral 5.3.10).</a:t>
            </a:r>
          </a:p>
          <a:p>
            <a:pPr algn="just">
              <a:buClr>
                <a:srgbClr val="FF0000"/>
              </a:buClr>
            </a:pPr>
            <a:endParaRPr lang="es-MX" dirty="0">
              <a:solidFill>
                <a:srgbClr val="002060"/>
              </a:solidFill>
              <a:latin typeface="+mn-lt"/>
              <a:cs typeface="Poppins" pitchFamily="2" charset="77"/>
            </a:endParaRPr>
          </a:p>
          <a:p>
            <a:pPr algn="just">
              <a:buClr>
                <a:srgbClr val="FF0000"/>
              </a:buClr>
            </a:pPr>
            <a:endParaRPr lang="es-MX" dirty="0">
              <a:solidFill>
                <a:srgbClr val="002060"/>
              </a:solidFill>
              <a:latin typeface="+mn-lt"/>
              <a:cs typeface="Poppins" pitchFamily="2" charset="77"/>
            </a:endParaRPr>
          </a:p>
          <a:p>
            <a:pPr algn="just">
              <a:buClr>
                <a:srgbClr val="FF0000"/>
              </a:buClr>
            </a:pPr>
            <a:r>
              <a:rPr lang="es-MX" dirty="0">
                <a:solidFill>
                  <a:srgbClr val="002060"/>
                </a:solidFill>
                <a:latin typeface="+mn-lt"/>
                <a:cs typeface="Poppins" pitchFamily="2" charset="77"/>
              </a:rPr>
              <a:t>Todos los </a:t>
            </a:r>
            <a:r>
              <a:rPr lang="es-MX" b="1" u="sng" dirty="0">
                <a:solidFill>
                  <a:srgbClr val="002060"/>
                </a:solidFill>
                <a:latin typeface="+mn-lt"/>
                <a:cs typeface="Poppins" pitchFamily="2" charset="77"/>
              </a:rPr>
              <a:t>profesores nombrados </a:t>
            </a:r>
            <a:r>
              <a:rPr lang="es-MX" dirty="0">
                <a:solidFill>
                  <a:srgbClr val="002060"/>
                </a:solidFill>
                <a:latin typeface="+mn-lt"/>
                <a:cs typeface="Poppins" pitchFamily="2" charset="77"/>
              </a:rPr>
              <a:t>en </a:t>
            </a:r>
            <a:r>
              <a:rPr lang="es-MX" b="1" dirty="0">
                <a:solidFill>
                  <a:srgbClr val="002060"/>
                </a:solidFill>
                <a:latin typeface="+mn-lt"/>
                <a:cs typeface="Poppins" pitchFamily="2" charset="77"/>
              </a:rPr>
              <a:t>IIEE JEC, </a:t>
            </a:r>
            <a:r>
              <a:rPr lang="es-MX" dirty="0">
                <a:solidFill>
                  <a:srgbClr val="002060"/>
                </a:solidFill>
                <a:latin typeface="+mn-lt"/>
                <a:cs typeface="Poppins" pitchFamily="2" charset="77"/>
              </a:rPr>
              <a:t>así asuman el siguiente año función de coordinador pedagógico o de tutoría, para efectos de la elaboración del cuadro de horas </a:t>
            </a:r>
            <a:r>
              <a:rPr lang="es-MX" b="1" u="sng" dirty="0">
                <a:solidFill>
                  <a:srgbClr val="002060"/>
                </a:solidFill>
                <a:latin typeface="+mn-lt"/>
                <a:cs typeface="Poppins" pitchFamily="2" charset="77"/>
              </a:rPr>
              <a:t>es considerado como profesor en su área  curricular correspondiente con su jornada de trabajo como docente </a:t>
            </a:r>
            <a:r>
              <a:rPr lang="es-MX" u="sng" dirty="0">
                <a:solidFill>
                  <a:srgbClr val="002060"/>
                </a:solidFill>
                <a:latin typeface="+mn-lt"/>
                <a:cs typeface="Poppins" pitchFamily="2" charset="77"/>
              </a:rPr>
              <a:t>(numeral </a:t>
            </a:r>
            <a:r>
              <a:rPr lang="es-MX" dirty="0">
                <a:solidFill>
                  <a:srgbClr val="002060"/>
                </a:solidFill>
                <a:latin typeface="+mn-lt"/>
                <a:cs typeface="Poppins" pitchFamily="2" charset="77"/>
              </a:rPr>
              <a:t>6.3.1 literal b).</a:t>
            </a:r>
            <a:endParaRPr lang="es-MX" u="sng" dirty="0">
              <a:solidFill>
                <a:srgbClr val="002060"/>
              </a:solidFill>
              <a:latin typeface="+mn-lt"/>
              <a:cs typeface="Poppins" pitchFamily="2" charset="77"/>
            </a:endParaRPr>
          </a:p>
          <a:p>
            <a:pPr algn="just">
              <a:buClr>
                <a:srgbClr val="FF0000"/>
              </a:buClr>
            </a:pPr>
            <a:endParaRPr lang="es-MX" dirty="0">
              <a:solidFill>
                <a:srgbClr val="002060"/>
              </a:solidFill>
              <a:latin typeface="+mn-lt"/>
              <a:cs typeface="Poppins" pitchFamily="2" charset="77"/>
            </a:endParaRPr>
          </a:p>
          <a:p>
            <a:pPr algn="just">
              <a:buClr>
                <a:srgbClr val="FF0000"/>
              </a:buClr>
            </a:pPr>
            <a:endParaRPr lang="es-MX" dirty="0">
              <a:solidFill>
                <a:srgbClr val="002060"/>
              </a:solidFill>
              <a:latin typeface="+mn-lt"/>
              <a:cs typeface="Poppins" pitchFamily="2" charset="77"/>
            </a:endParaRPr>
          </a:p>
          <a:p>
            <a:pPr algn="just">
              <a:buClr>
                <a:srgbClr val="FF0000"/>
              </a:buClr>
            </a:pPr>
            <a:r>
              <a:rPr lang="es-MX" dirty="0">
                <a:solidFill>
                  <a:srgbClr val="002060"/>
                </a:solidFill>
                <a:latin typeface="+mn-lt"/>
                <a:cs typeface="Poppins" pitchFamily="2" charset="77"/>
              </a:rPr>
              <a:t>Las </a:t>
            </a:r>
            <a:r>
              <a:rPr lang="es-MX" b="1" u="sng" dirty="0">
                <a:solidFill>
                  <a:srgbClr val="002060"/>
                </a:solidFill>
                <a:latin typeface="+mn-lt"/>
                <a:cs typeface="Poppins" pitchFamily="2" charset="77"/>
              </a:rPr>
              <a:t>12 horas liberadas por la encargatura de funciones </a:t>
            </a:r>
            <a:r>
              <a:rPr lang="es-MX" dirty="0">
                <a:solidFill>
                  <a:srgbClr val="002060"/>
                </a:solidFill>
                <a:latin typeface="+mn-lt"/>
                <a:cs typeface="Poppins" pitchFamily="2" charset="77"/>
              </a:rPr>
              <a:t>de coordinación pedagógica o tutoría, </a:t>
            </a:r>
            <a:r>
              <a:rPr lang="es-MX" b="1" u="sng" dirty="0">
                <a:solidFill>
                  <a:srgbClr val="002060"/>
                </a:solidFill>
                <a:latin typeface="+mn-lt"/>
                <a:cs typeface="Poppins" pitchFamily="2" charset="77"/>
              </a:rPr>
              <a:t>serán registradas en el Sistema Nexus como plaza espejo</a:t>
            </a:r>
            <a:r>
              <a:rPr lang="es-MX" b="1" dirty="0">
                <a:solidFill>
                  <a:srgbClr val="002060"/>
                </a:solidFill>
                <a:latin typeface="+mn-lt"/>
                <a:cs typeface="Poppins" pitchFamily="2" charset="77"/>
              </a:rPr>
              <a:t> </a:t>
            </a:r>
            <a:r>
              <a:rPr lang="es-MX" dirty="0">
                <a:solidFill>
                  <a:srgbClr val="002060"/>
                </a:solidFill>
                <a:latin typeface="+mn-lt"/>
                <a:cs typeface="Poppins" pitchFamily="2" charset="77"/>
              </a:rPr>
              <a:t>(numeral 6.3.1 literal c).</a:t>
            </a:r>
          </a:p>
          <a:p>
            <a:pPr algn="just">
              <a:buClr>
                <a:srgbClr val="FF0000"/>
              </a:buClr>
            </a:pPr>
            <a:endParaRPr lang="es-MX" b="1" u="sng" dirty="0">
              <a:solidFill>
                <a:srgbClr val="002060"/>
              </a:solidFill>
              <a:latin typeface="+mn-lt"/>
              <a:cs typeface="Poppins" pitchFamily="2" charset="77"/>
            </a:endParaRPr>
          </a:p>
          <a:p>
            <a:pPr algn="just">
              <a:buClr>
                <a:srgbClr val="FF0000"/>
              </a:buClr>
            </a:pPr>
            <a:endParaRPr lang="es-MX" b="1" u="sng" dirty="0">
              <a:solidFill>
                <a:srgbClr val="002060"/>
              </a:solidFill>
              <a:latin typeface="+mn-lt"/>
              <a:cs typeface="Poppins" pitchFamily="2" charset="77"/>
            </a:endParaRPr>
          </a:p>
          <a:p>
            <a:pPr algn="just">
              <a:buClr>
                <a:srgbClr val="FF0000"/>
              </a:buClr>
            </a:pPr>
            <a:r>
              <a:rPr lang="es-MX" dirty="0">
                <a:solidFill>
                  <a:srgbClr val="002060"/>
                </a:solidFill>
                <a:latin typeface="+mn-lt"/>
                <a:cs typeface="Poppins" pitchFamily="2" charset="77"/>
              </a:rPr>
              <a:t>Para la </a:t>
            </a:r>
            <a:r>
              <a:rPr lang="es-MX" b="1" u="sng" dirty="0">
                <a:solidFill>
                  <a:srgbClr val="002060"/>
                </a:solidFill>
                <a:latin typeface="+mn-lt"/>
                <a:cs typeface="Poppins" pitchFamily="2" charset="77"/>
              </a:rPr>
              <a:t>encargatura de funciones</a:t>
            </a:r>
            <a:r>
              <a:rPr lang="es-MX" dirty="0">
                <a:solidFill>
                  <a:srgbClr val="002060"/>
                </a:solidFill>
                <a:latin typeface="+mn-lt"/>
                <a:cs typeface="Poppins" pitchFamily="2" charset="77"/>
              </a:rPr>
              <a:t> de coordinador pedagógico o de tutoría, se sugiere, que en la distribución horaria se considere a profesores con asignación de 24 horas pedagógicas (numeral 6.3.1 literal d).</a:t>
            </a:r>
            <a:endParaRPr lang="es-MX" u="sng" dirty="0">
              <a:solidFill>
                <a:srgbClr val="002060"/>
              </a:solidFill>
              <a:latin typeface="+mn-lt"/>
              <a:cs typeface="Poppins" pitchFamily="2" charset="77"/>
            </a:endParaRPr>
          </a:p>
          <a:p>
            <a:pPr algn="just">
              <a:buClr>
                <a:srgbClr val="FF0000"/>
              </a:buClr>
            </a:pPr>
            <a:endParaRPr lang="es-MX" dirty="0">
              <a:solidFill>
                <a:srgbClr val="002060"/>
              </a:solidFill>
              <a:latin typeface="+mn-lt"/>
              <a:cs typeface="Poppins" pitchFamily="2" charset="77"/>
            </a:endParaRPr>
          </a:p>
          <a:p>
            <a:pPr algn="just">
              <a:buClr>
                <a:srgbClr val="FF0000"/>
              </a:buClr>
            </a:pPr>
            <a:endParaRPr lang="es-MX" dirty="0">
              <a:solidFill>
                <a:srgbClr val="002060"/>
              </a:solidFill>
              <a:latin typeface="+mn-lt"/>
              <a:cs typeface="Poppins" pitchFamily="2" charset="77"/>
            </a:endParaRPr>
          </a:p>
          <a:p>
            <a:pPr algn="just">
              <a:buClr>
                <a:srgbClr val="FF0000"/>
              </a:buClr>
            </a:pPr>
            <a:r>
              <a:rPr lang="es-MX" b="1" dirty="0">
                <a:solidFill>
                  <a:srgbClr val="002060"/>
                </a:solidFill>
                <a:latin typeface="+mn-lt"/>
                <a:cs typeface="Poppins" pitchFamily="2" charset="77"/>
              </a:rPr>
              <a:t>Las </a:t>
            </a:r>
            <a:r>
              <a:rPr lang="es-MX" b="1" u="sng" dirty="0">
                <a:solidFill>
                  <a:srgbClr val="002060"/>
                </a:solidFill>
                <a:latin typeface="+mn-lt"/>
                <a:cs typeface="Poppins" pitchFamily="2" charset="77"/>
              </a:rPr>
              <a:t>IIEE Secundaria con Formación Técnica</a:t>
            </a:r>
            <a:r>
              <a:rPr lang="es-MX" dirty="0">
                <a:solidFill>
                  <a:srgbClr val="002060"/>
                </a:solidFill>
                <a:latin typeface="+mn-lt"/>
                <a:cs typeface="Poppins" pitchFamily="2" charset="77"/>
              </a:rPr>
              <a:t>, podrán hacer el desdoblamiento de estudiantes en aula, en tanto </a:t>
            </a:r>
            <a:r>
              <a:rPr lang="es-MX" b="1" u="sng" dirty="0">
                <a:solidFill>
                  <a:srgbClr val="002060"/>
                </a:solidFill>
                <a:latin typeface="+mn-lt"/>
                <a:cs typeface="Poppins" pitchFamily="2" charset="77"/>
              </a:rPr>
              <a:t>cuenten con el presupuesto</a:t>
            </a:r>
            <a:r>
              <a:rPr lang="es-MX" b="1" dirty="0">
                <a:solidFill>
                  <a:srgbClr val="002060"/>
                </a:solidFill>
                <a:latin typeface="+mn-lt"/>
                <a:cs typeface="Poppins" pitchFamily="2" charset="77"/>
              </a:rPr>
              <a:t>,  </a:t>
            </a:r>
            <a:r>
              <a:rPr lang="es-MX" dirty="0">
                <a:solidFill>
                  <a:srgbClr val="002060"/>
                </a:solidFill>
                <a:latin typeface="+mn-lt"/>
                <a:cs typeface="Poppins" pitchFamily="2" charset="77"/>
              </a:rPr>
              <a:t>dentro del </a:t>
            </a:r>
            <a:r>
              <a:rPr lang="es-MX" b="1" u="sng" dirty="0">
                <a:solidFill>
                  <a:srgbClr val="002060"/>
                </a:solidFill>
                <a:latin typeface="+mn-lt"/>
                <a:cs typeface="Poppins" pitchFamily="2" charset="77"/>
              </a:rPr>
              <a:t>techo de bolsa</a:t>
            </a:r>
            <a:r>
              <a:rPr lang="es-MX" dirty="0">
                <a:solidFill>
                  <a:srgbClr val="002060"/>
                </a:solidFill>
                <a:latin typeface="+mn-lt"/>
                <a:cs typeface="Poppins" pitchFamily="2" charset="77"/>
              </a:rPr>
              <a:t> asignados en el Sistema Nexus (numeral 6.3.2 literal b).</a:t>
            </a:r>
          </a:p>
          <a:p>
            <a:pPr algn="just"/>
            <a:endParaRPr lang="es-MX" dirty="0">
              <a:solidFill>
                <a:srgbClr val="002060"/>
              </a:solidFill>
              <a:latin typeface="+mn-lt"/>
              <a:cs typeface="Poppins" pitchFamily="2" charset="77"/>
            </a:endParaRPr>
          </a:p>
        </p:txBody>
      </p:sp>
      <p:pic>
        <p:nvPicPr>
          <p:cNvPr id="10" name="Imagen 9">
            <a:extLst>
              <a:ext uri="{FF2B5EF4-FFF2-40B4-BE49-F238E27FC236}">
                <a16:creationId xmlns:a16="http://schemas.microsoft.com/office/drawing/2014/main" id="{B4B69CB1-472D-4BFB-9E61-DD79D12C944A}"/>
              </a:ext>
            </a:extLst>
          </p:cNvPr>
          <p:cNvPicPr>
            <a:picLocks noChangeAspect="1"/>
          </p:cNvPicPr>
          <p:nvPr/>
        </p:nvPicPr>
        <p:blipFill>
          <a:blip r:embed="rId7"/>
          <a:stretch>
            <a:fillRect/>
          </a:stretch>
        </p:blipFill>
        <p:spPr>
          <a:xfrm>
            <a:off x="1379682" y="1898906"/>
            <a:ext cx="548456" cy="548456"/>
          </a:xfrm>
          <a:prstGeom prst="rect">
            <a:avLst/>
          </a:prstGeom>
        </p:spPr>
      </p:pic>
      <p:pic>
        <p:nvPicPr>
          <p:cNvPr id="12" name="Imagen 11">
            <a:extLst>
              <a:ext uri="{FF2B5EF4-FFF2-40B4-BE49-F238E27FC236}">
                <a16:creationId xmlns:a16="http://schemas.microsoft.com/office/drawing/2014/main" id="{7BE1A0E6-B6C0-4742-BD71-646891BB3657}"/>
              </a:ext>
            </a:extLst>
          </p:cNvPr>
          <p:cNvPicPr>
            <a:picLocks noChangeAspect="1"/>
          </p:cNvPicPr>
          <p:nvPr/>
        </p:nvPicPr>
        <p:blipFill>
          <a:blip r:embed="rId8"/>
          <a:stretch>
            <a:fillRect/>
          </a:stretch>
        </p:blipFill>
        <p:spPr>
          <a:xfrm>
            <a:off x="1318439" y="2914078"/>
            <a:ext cx="621319" cy="621319"/>
          </a:xfrm>
          <a:prstGeom prst="rect">
            <a:avLst/>
          </a:prstGeom>
        </p:spPr>
      </p:pic>
      <p:pic>
        <p:nvPicPr>
          <p:cNvPr id="13" name="Imagen 12">
            <a:extLst>
              <a:ext uri="{FF2B5EF4-FFF2-40B4-BE49-F238E27FC236}">
                <a16:creationId xmlns:a16="http://schemas.microsoft.com/office/drawing/2014/main" id="{13C34032-451E-476B-B33B-68FCA0A68EFE}"/>
              </a:ext>
            </a:extLst>
          </p:cNvPr>
          <p:cNvPicPr>
            <a:picLocks noChangeAspect="1"/>
          </p:cNvPicPr>
          <p:nvPr/>
        </p:nvPicPr>
        <p:blipFill>
          <a:blip r:embed="rId9"/>
          <a:stretch>
            <a:fillRect/>
          </a:stretch>
        </p:blipFill>
        <p:spPr>
          <a:xfrm>
            <a:off x="1356308" y="3975078"/>
            <a:ext cx="513184" cy="513184"/>
          </a:xfrm>
          <a:prstGeom prst="rect">
            <a:avLst/>
          </a:prstGeom>
        </p:spPr>
      </p:pic>
      <p:pic>
        <p:nvPicPr>
          <p:cNvPr id="14" name="Imagen 13">
            <a:extLst>
              <a:ext uri="{FF2B5EF4-FFF2-40B4-BE49-F238E27FC236}">
                <a16:creationId xmlns:a16="http://schemas.microsoft.com/office/drawing/2014/main" id="{3B4E9DFA-7EE1-4048-B0EE-FA6BD916530B}"/>
              </a:ext>
            </a:extLst>
          </p:cNvPr>
          <p:cNvPicPr>
            <a:picLocks noChangeAspect="1"/>
          </p:cNvPicPr>
          <p:nvPr/>
        </p:nvPicPr>
        <p:blipFill>
          <a:blip r:embed="rId10"/>
          <a:stretch>
            <a:fillRect/>
          </a:stretch>
        </p:blipFill>
        <p:spPr>
          <a:xfrm>
            <a:off x="1394544" y="4851734"/>
            <a:ext cx="562945" cy="562945"/>
          </a:xfrm>
          <a:prstGeom prst="rect">
            <a:avLst/>
          </a:prstGeom>
        </p:spPr>
      </p:pic>
      <p:pic>
        <p:nvPicPr>
          <p:cNvPr id="15" name="Imagen 14">
            <a:extLst>
              <a:ext uri="{FF2B5EF4-FFF2-40B4-BE49-F238E27FC236}">
                <a16:creationId xmlns:a16="http://schemas.microsoft.com/office/drawing/2014/main" id="{16DB6101-D086-40AF-B85A-10930A4DF094}"/>
              </a:ext>
            </a:extLst>
          </p:cNvPr>
          <p:cNvPicPr>
            <a:picLocks noChangeAspect="1"/>
          </p:cNvPicPr>
          <p:nvPr/>
        </p:nvPicPr>
        <p:blipFill>
          <a:blip r:embed="rId11"/>
          <a:stretch>
            <a:fillRect/>
          </a:stretch>
        </p:blipFill>
        <p:spPr>
          <a:xfrm>
            <a:off x="1412018" y="5800037"/>
            <a:ext cx="451701" cy="451701"/>
          </a:xfrm>
          <a:prstGeom prst="rect">
            <a:avLst/>
          </a:prstGeom>
        </p:spPr>
      </p:pic>
    </p:spTree>
    <p:extLst>
      <p:ext uri="{BB962C8B-B14F-4D97-AF65-F5344CB8AC3E}">
        <p14:creationId xmlns:p14="http://schemas.microsoft.com/office/powerpoint/2010/main" val="1872000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304712" y="4412137"/>
            <a:ext cx="7427743" cy="1325563"/>
          </a:xfrm>
          <a:prstGeom prst="rect">
            <a:avLst/>
          </a:prstGeom>
          <a:noFill/>
          <a:ln>
            <a:noFill/>
          </a:ln>
        </p:spPr>
        <p:txBody>
          <a:bodyPr spcFirstLastPara="1" wrap="square" lIns="91425" tIns="45700" rIns="91425" bIns="45700" anchor="ctr" anchorCtr="0">
            <a:normAutofit/>
          </a:bodyPr>
          <a:lstStyle/>
          <a:p>
            <a:pPr lvl="0">
              <a:buClr>
                <a:schemeClr val="lt1"/>
              </a:buClr>
              <a:buSzPts val="5400"/>
            </a:pPr>
            <a:r>
              <a:rPr lang="es-PE" sz="5600" b="1" dirty="0">
                <a:solidFill>
                  <a:schemeClr val="bg1"/>
                </a:solidFill>
                <a:latin typeface="+mj-lt"/>
                <a:cs typeface="Poppins" pitchFamily="2" charset="77"/>
              </a:rPr>
              <a:t>Alcances</a:t>
            </a:r>
            <a:endParaRPr sz="5600" dirty="0">
              <a:latin typeface="+mj-lt"/>
            </a:endParaRPr>
          </a:p>
        </p:txBody>
      </p:sp>
      <p:cxnSp>
        <p:nvCxnSpPr>
          <p:cNvPr id="98" name="Google Shape;98;p2"/>
          <p:cNvCxnSpPr/>
          <p:nvPr/>
        </p:nvCxnSpPr>
        <p:spPr>
          <a:xfrm>
            <a:off x="4501662" y="5721714"/>
            <a:ext cx="6893169" cy="0"/>
          </a:xfrm>
          <a:prstGeom prst="straightConnector1">
            <a:avLst/>
          </a:prstGeom>
          <a:noFill/>
          <a:ln w="12700" cap="flat" cmpd="sng">
            <a:solidFill>
              <a:srgbClr val="FFFFFF"/>
            </a:solidFill>
            <a:prstDash val="solid"/>
            <a:round/>
            <a:headEnd type="none" w="sm" len="sm"/>
            <a:tailEnd type="none" w="sm" len="sm"/>
          </a:ln>
        </p:spPr>
      </p:cxnSp>
      <p:sp>
        <p:nvSpPr>
          <p:cNvPr id="99" name="Google Shape;99;p2"/>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00" name="Google Shape;100;p2"/>
          <p:cNvPicPr preferRelativeResize="0"/>
          <p:nvPr/>
        </p:nvPicPr>
        <p:blipFill rotWithShape="1">
          <a:blip r:embed="rId4">
            <a:alphaModFix/>
          </a:blip>
          <a:srcRect/>
          <a:stretch/>
        </p:blipFill>
        <p:spPr>
          <a:xfrm>
            <a:off x="655496" y="215991"/>
            <a:ext cx="2140434" cy="429859"/>
          </a:xfrm>
          <a:prstGeom prst="rect">
            <a:avLst/>
          </a:prstGeom>
          <a:noFill/>
          <a:ln>
            <a:noFill/>
          </a:ln>
        </p:spPr>
      </p:pic>
      <p:pic>
        <p:nvPicPr>
          <p:cNvPr id="101" name="Google Shape;101;p2"/>
          <p:cNvPicPr preferRelativeResize="0"/>
          <p:nvPr/>
        </p:nvPicPr>
        <p:blipFill>
          <a:blip r:embed="rId5">
            <a:alphaModFix/>
          </a:blip>
          <a:stretch>
            <a:fillRect/>
          </a:stretch>
        </p:blipFill>
        <p:spPr>
          <a:xfrm>
            <a:off x="10288426" y="48337"/>
            <a:ext cx="1065375" cy="703988"/>
          </a:xfrm>
          <a:prstGeom prst="rect">
            <a:avLst/>
          </a:prstGeom>
          <a:noFill/>
          <a:ln>
            <a:noFill/>
          </a:ln>
        </p:spPr>
      </p:pic>
      <p:pic>
        <p:nvPicPr>
          <p:cNvPr id="102" name="Google Shape;102;p2"/>
          <p:cNvPicPr preferRelativeResize="0"/>
          <p:nvPr/>
        </p:nvPicPr>
        <p:blipFill rotWithShape="1">
          <a:blip r:embed="rId6">
            <a:alphaModFix/>
          </a:blip>
          <a:srcRect/>
          <a:stretch/>
        </p:blipFill>
        <p:spPr>
          <a:xfrm>
            <a:off x="734657" y="173176"/>
            <a:ext cx="2061275" cy="454311"/>
          </a:xfrm>
          <a:prstGeom prst="rect">
            <a:avLst/>
          </a:prstGeom>
          <a:noFill/>
          <a:ln>
            <a:noFill/>
          </a:ln>
        </p:spPr>
      </p:pic>
      <p:pic>
        <p:nvPicPr>
          <p:cNvPr id="10" name="Imagen 9">
            <a:extLst>
              <a:ext uri="{FF2B5EF4-FFF2-40B4-BE49-F238E27FC236}">
                <a16:creationId xmlns:a16="http://schemas.microsoft.com/office/drawing/2014/main" id="{DD091787-4C79-4481-BAEE-E89B6752E259}"/>
              </a:ext>
            </a:extLst>
          </p:cNvPr>
          <p:cNvPicPr>
            <a:picLocks noChangeAspect="1"/>
          </p:cNvPicPr>
          <p:nvPr/>
        </p:nvPicPr>
        <p:blipFill>
          <a:blip r:embed="rId7">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2669154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6462010"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4800" b="1" dirty="0">
                <a:solidFill>
                  <a:srgbClr val="002060"/>
                </a:solidFill>
                <a:cs typeface="Poppins" pitchFamily="2" charset="77"/>
              </a:rPr>
              <a:t>Reajuste </a:t>
            </a: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sp>
        <p:nvSpPr>
          <p:cNvPr id="10" name="Marcador de contenido 2">
            <a:extLst>
              <a:ext uri="{FF2B5EF4-FFF2-40B4-BE49-F238E27FC236}">
                <a16:creationId xmlns:a16="http://schemas.microsoft.com/office/drawing/2014/main" id="{55A1A6F0-07E2-4C7F-B31A-E9E8F3124976}"/>
              </a:ext>
            </a:extLst>
          </p:cNvPr>
          <p:cNvSpPr txBox="1">
            <a:spLocks/>
          </p:cNvSpPr>
          <p:nvPr/>
        </p:nvSpPr>
        <p:spPr>
          <a:xfrm>
            <a:off x="589595" y="1927261"/>
            <a:ext cx="6044470" cy="40126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2" indent="0" algn="just">
              <a:lnSpc>
                <a:spcPct val="100000"/>
              </a:lnSpc>
              <a:spcBef>
                <a:spcPts val="0"/>
              </a:spcBef>
              <a:buFont typeface="Arial"/>
              <a:buNone/>
            </a:pPr>
            <a:r>
              <a:rPr lang="es-ES" sz="1500" dirty="0">
                <a:solidFill>
                  <a:srgbClr val="002060"/>
                </a:solidFill>
                <a:latin typeface="+mn-lt"/>
                <a:cs typeface="Poppins" pitchFamily="2" charset="77"/>
              </a:rPr>
              <a:t>Se podrá corregir/actualizar la distribución de las horas del plan de estudios de una institución educativa, en el sistema Nexus o el que haga sus veces, en estos casos: </a:t>
            </a:r>
          </a:p>
          <a:p>
            <a:pPr marL="0" lvl="2" indent="0" algn="just">
              <a:lnSpc>
                <a:spcPct val="100000"/>
              </a:lnSpc>
              <a:spcBef>
                <a:spcPts val="0"/>
              </a:spcBef>
              <a:buFont typeface="Arial"/>
              <a:buNone/>
            </a:pPr>
            <a:endParaRPr lang="es-ES" sz="1500" dirty="0">
              <a:solidFill>
                <a:srgbClr val="002060"/>
              </a:solidFill>
              <a:latin typeface="+mn-lt"/>
              <a:cs typeface="Poppins" pitchFamily="2" charset="77"/>
            </a:endParaRPr>
          </a:p>
          <a:p>
            <a:pPr algn="just">
              <a:lnSpc>
                <a:spcPct val="100000"/>
              </a:lnSpc>
              <a:spcBef>
                <a:spcPts val="0"/>
              </a:spcBef>
              <a:buClr>
                <a:srgbClr val="FF0000"/>
              </a:buClr>
            </a:pPr>
            <a:r>
              <a:rPr lang="es-ES" sz="1500" dirty="0">
                <a:solidFill>
                  <a:srgbClr val="002060"/>
                </a:solidFill>
                <a:latin typeface="+mn-lt"/>
                <a:cs typeface="Poppins" pitchFamily="2" charset="77"/>
              </a:rPr>
              <a:t>Por error en el registro de la carga de cuadro de distribución de horas. </a:t>
            </a:r>
            <a:endParaRPr lang="es-PE" sz="1500" dirty="0">
              <a:solidFill>
                <a:srgbClr val="002060"/>
              </a:solidFill>
              <a:latin typeface="+mn-lt"/>
              <a:cs typeface="Poppins" pitchFamily="2" charset="77"/>
            </a:endParaRPr>
          </a:p>
          <a:p>
            <a:pPr algn="just">
              <a:lnSpc>
                <a:spcPct val="100000"/>
              </a:lnSpc>
              <a:spcBef>
                <a:spcPts val="0"/>
              </a:spcBef>
              <a:buClr>
                <a:srgbClr val="FF0000"/>
              </a:buClr>
            </a:pPr>
            <a:r>
              <a:rPr lang="es-ES" sz="1500" dirty="0">
                <a:solidFill>
                  <a:srgbClr val="002060"/>
                </a:solidFill>
                <a:latin typeface="+mn-lt"/>
                <a:cs typeface="Poppins" pitchFamily="2" charset="77"/>
              </a:rPr>
              <a:t>Por reordenamiento/redistribución de las bolsas de horas entre IIEE.</a:t>
            </a:r>
            <a:endParaRPr lang="es-PE" sz="1500" dirty="0">
              <a:solidFill>
                <a:srgbClr val="002060"/>
              </a:solidFill>
              <a:latin typeface="+mn-lt"/>
              <a:cs typeface="Poppins" pitchFamily="2" charset="77"/>
            </a:endParaRPr>
          </a:p>
          <a:p>
            <a:pPr algn="just">
              <a:lnSpc>
                <a:spcPct val="100000"/>
              </a:lnSpc>
              <a:spcBef>
                <a:spcPts val="0"/>
              </a:spcBef>
              <a:buClr>
                <a:srgbClr val="FF0000"/>
              </a:buClr>
            </a:pPr>
            <a:r>
              <a:rPr lang="es-ES" sz="1500" dirty="0">
                <a:solidFill>
                  <a:srgbClr val="002060"/>
                </a:solidFill>
                <a:latin typeface="+mn-lt"/>
                <a:cs typeface="Poppins" pitchFamily="2" charset="77"/>
              </a:rPr>
              <a:t>Por retorno del titular, y la plaza cuente con un área curricular distinta a la que le corresponde</a:t>
            </a:r>
            <a:endParaRPr lang="es-PE" sz="1500" dirty="0">
              <a:solidFill>
                <a:srgbClr val="002060"/>
              </a:solidFill>
              <a:latin typeface="+mn-lt"/>
              <a:cs typeface="Poppins" pitchFamily="2" charset="77"/>
            </a:endParaRPr>
          </a:p>
          <a:p>
            <a:pPr algn="just">
              <a:lnSpc>
                <a:spcPct val="100000"/>
              </a:lnSpc>
              <a:spcBef>
                <a:spcPts val="0"/>
              </a:spcBef>
              <a:buClr>
                <a:srgbClr val="FF0000"/>
              </a:buClr>
            </a:pPr>
            <a:r>
              <a:rPr lang="es-ES" sz="1500" dirty="0">
                <a:solidFill>
                  <a:srgbClr val="002060"/>
                </a:solidFill>
                <a:latin typeface="+mn-lt"/>
                <a:cs typeface="Poppins" pitchFamily="2" charset="77"/>
              </a:rPr>
              <a:t>Por reasignación, y la plaza cuente con un área curricular distinta a la que le corresponde. </a:t>
            </a:r>
            <a:endParaRPr lang="es-PE" sz="1500" dirty="0">
              <a:solidFill>
                <a:srgbClr val="002060"/>
              </a:solidFill>
              <a:latin typeface="+mn-lt"/>
              <a:cs typeface="Poppins" pitchFamily="2" charset="77"/>
            </a:endParaRPr>
          </a:p>
          <a:p>
            <a:pPr algn="just">
              <a:lnSpc>
                <a:spcPct val="100000"/>
              </a:lnSpc>
              <a:spcBef>
                <a:spcPts val="0"/>
              </a:spcBef>
              <a:buClr>
                <a:srgbClr val="FF0000"/>
              </a:buClr>
            </a:pPr>
            <a:r>
              <a:rPr lang="es-ES" sz="1500" dirty="0">
                <a:solidFill>
                  <a:srgbClr val="002060"/>
                </a:solidFill>
                <a:latin typeface="+mn-lt"/>
                <a:cs typeface="Poppins" pitchFamily="2" charset="77"/>
              </a:rPr>
              <a:t>Por restitución en el cargo a través medida cautelar.</a:t>
            </a:r>
            <a:endParaRPr lang="es-PE" sz="1500" dirty="0">
              <a:latin typeface="+mn-lt"/>
              <a:ea typeface="Calibri" panose="020F050202020403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AC26BE4C-88A0-4722-B677-D45ACBAA28C7}"/>
              </a:ext>
            </a:extLst>
          </p:cNvPr>
          <p:cNvSpPr txBox="1"/>
          <p:nvPr/>
        </p:nvSpPr>
        <p:spPr>
          <a:xfrm>
            <a:off x="838199" y="5399533"/>
            <a:ext cx="5795865" cy="738664"/>
          </a:xfrm>
          <a:prstGeom prst="rect">
            <a:avLst/>
          </a:prstGeom>
          <a:solidFill>
            <a:schemeClr val="bg1"/>
          </a:solidFill>
          <a:ln>
            <a:solidFill>
              <a:schemeClr val="tx1"/>
            </a:solidFill>
            <a:prstDash val="dash"/>
          </a:ln>
        </p:spPr>
        <p:txBody>
          <a:bodyPr wrap="square">
            <a:spAutoFit/>
          </a:bodyPr>
          <a:lstStyle/>
          <a:p>
            <a:pPr algn="just"/>
            <a:r>
              <a:rPr lang="es-ES" sz="1400" b="1" dirty="0">
                <a:solidFill>
                  <a:srgbClr val="002060"/>
                </a:solidFill>
                <a:latin typeface="+mn-lt"/>
                <a:cs typeface="Poppins" pitchFamily="2" charset="77"/>
              </a:rPr>
              <a:t>Solo se podrá realizar, una vez aprobado el cuadro de distribución de horas pedagógicas mediante resolución directoral por la UGEL.</a:t>
            </a:r>
            <a:endParaRPr lang="es-PE" sz="1400" b="1" dirty="0">
              <a:solidFill>
                <a:srgbClr val="002060"/>
              </a:solidFill>
              <a:latin typeface="+mn-lt"/>
              <a:cs typeface="Poppins" pitchFamily="2" charset="77"/>
            </a:endParaRPr>
          </a:p>
        </p:txBody>
      </p:sp>
      <p:pic>
        <p:nvPicPr>
          <p:cNvPr id="13" name="Imagen 12">
            <a:extLst>
              <a:ext uri="{FF2B5EF4-FFF2-40B4-BE49-F238E27FC236}">
                <a16:creationId xmlns:a16="http://schemas.microsoft.com/office/drawing/2014/main" id="{87A3D36A-73DF-42DA-83DB-F5BF9FE5830D}"/>
              </a:ext>
            </a:extLst>
          </p:cNvPr>
          <p:cNvPicPr>
            <a:picLocks noChangeAspect="1"/>
          </p:cNvPicPr>
          <p:nvPr/>
        </p:nvPicPr>
        <p:blipFill rotWithShape="1">
          <a:blip r:embed="rId7"/>
          <a:srcRect l="26288" t="12103" r="26515" b="14116"/>
          <a:stretch/>
        </p:blipFill>
        <p:spPr>
          <a:xfrm>
            <a:off x="7207091" y="2004291"/>
            <a:ext cx="4742909" cy="4170601"/>
          </a:xfrm>
          <a:prstGeom prst="rect">
            <a:avLst/>
          </a:prstGeom>
        </p:spPr>
      </p:pic>
      <p:sp>
        <p:nvSpPr>
          <p:cNvPr id="14" name="Flecha: a la derecha 13">
            <a:extLst>
              <a:ext uri="{FF2B5EF4-FFF2-40B4-BE49-F238E27FC236}">
                <a16:creationId xmlns:a16="http://schemas.microsoft.com/office/drawing/2014/main" id="{852C2EA1-6819-49F9-BB60-E47747CCB36C}"/>
              </a:ext>
            </a:extLst>
          </p:cNvPr>
          <p:cNvSpPr/>
          <p:nvPr/>
        </p:nvSpPr>
        <p:spPr>
          <a:xfrm rot="19234186">
            <a:off x="7247151" y="6044087"/>
            <a:ext cx="960398" cy="261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057999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6462010"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4800" b="1" dirty="0">
                <a:solidFill>
                  <a:srgbClr val="002060"/>
                </a:solidFill>
                <a:cs typeface="Poppins" pitchFamily="2" charset="77"/>
              </a:rPr>
              <a:t>Ampliación</a:t>
            </a: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sp>
        <p:nvSpPr>
          <p:cNvPr id="15" name="Marcador de contenido 2">
            <a:extLst>
              <a:ext uri="{FF2B5EF4-FFF2-40B4-BE49-F238E27FC236}">
                <a16:creationId xmlns:a16="http://schemas.microsoft.com/office/drawing/2014/main" id="{948BC41E-BBE7-4D52-999B-A39581A1619E}"/>
              </a:ext>
            </a:extLst>
          </p:cNvPr>
          <p:cNvSpPr txBox="1">
            <a:spLocks/>
          </p:cNvSpPr>
          <p:nvPr/>
        </p:nvSpPr>
        <p:spPr>
          <a:xfrm>
            <a:off x="838200" y="2065359"/>
            <a:ext cx="5008419" cy="40126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2" indent="0" algn="just">
              <a:lnSpc>
                <a:spcPct val="100000"/>
              </a:lnSpc>
              <a:spcBef>
                <a:spcPts val="0"/>
              </a:spcBef>
              <a:buFont typeface="Arial"/>
              <a:buNone/>
            </a:pPr>
            <a:r>
              <a:rPr lang="es-MX" sz="1600" dirty="0">
                <a:solidFill>
                  <a:srgbClr val="002060"/>
                </a:solidFill>
                <a:latin typeface="+mn-lt"/>
                <a:cs typeface="Poppins" pitchFamily="2" charset="77"/>
              </a:rPr>
              <a:t>Se podrá incrementar horas al plan de estudios en el caso de incremento de metas de atención.</a:t>
            </a:r>
          </a:p>
          <a:p>
            <a:pPr marL="0" lvl="2" indent="0" algn="just">
              <a:lnSpc>
                <a:spcPct val="100000"/>
              </a:lnSpc>
              <a:spcBef>
                <a:spcPts val="0"/>
              </a:spcBef>
              <a:buFont typeface="Arial"/>
              <a:buNone/>
            </a:pPr>
            <a:endParaRPr lang="es-MX" sz="1600" dirty="0">
              <a:solidFill>
                <a:srgbClr val="002060"/>
              </a:solidFill>
              <a:latin typeface="+mn-lt"/>
              <a:cs typeface="Poppins" pitchFamily="2" charset="77"/>
            </a:endParaRPr>
          </a:p>
          <a:p>
            <a:pPr marL="0" lvl="2" indent="0" algn="just">
              <a:lnSpc>
                <a:spcPct val="100000"/>
              </a:lnSpc>
              <a:spcBef>
                <a:spcPts val="0"/>
              </a:spcBef>
              <a:buFont typeface="Arial"/>
              <a:buNone/>
            </a:pPr>
            <a:r>
              <a:rPr lang="es-MX" sz="1600" dirty="0">
                <a:solidFill>
                  <a:srgbClr val="002060"/>
                </a:solidFill>
                <a:latin typeface="+mn-lt"/>
                <a:cs typeface="Poppins" pitchFamily="2" charset="77"/>
              </a:rPr>
              <a:t>Cuando la IE, posterior a la aprobación del cuadro de distribución de horas, se le asignan nuevas plazas o bolsa de horas a consecuencia del incremento de secciones y reordenamiento/redistribución, de acuerdo a la cantidad de horas adicionales resultantes por área curricular al plan de estudios aprobados de una IE, en función a la cantidad de secciones incrementadas. </a:t>
            </a:r>
          </a:p>
          <a:p>
            <a:pPr marL="0" lvl="2" indent="0" algn="just">
              <a:lnSpc>
                <a:spcPct val="100000"/>
              </a:lnSpc>
              <a:spcBef>
                <a:spcPts val="0"/>
              </a:spcBef>
              <a:buFont typeface="Arial"/>
              <a:buNone/>
            </a:pPr>
            <a:endParaRPr lang="es-MX" sz="1600" dirty="0">
              <a:solidFill>
                <a:srgbClr val="002060"/>
              </a:solidFill>
              <a:latin typeface="+mn-lt"/>
              <a:cs typeface="Poppins" pitchFamily="2" charset="77"/>
            </a:endParaRPr>
          </a:p>
          <a:p>
            <a:pPr marL="0" lvl="2" indent="0" algn="just">
              <a:lnSpc>
                <a:spcPct val="100000"/>
              </a:lnSpc>
              <a:spcBef>
                <a:spcPts val="0"/>
              </a:spcBef>
              <a:buFont typeface="Arial"/>
              <a:buNone/>
            </a:pPr>
            <a:r>
              <a:rPr lang="es-MX" sz="1600" dirty="0">
                <a:solidFill>
                  <a:srgbClr val="002060"/>
                </a:solidFill>
                <a:latin typeface="+mn-lt"/>
                <a:cs typeface="Poppins" pitchFamily="2" charset="77"/>
              </a:rPr>
              <a:t>Una vez aprobado el cuadro de distribución de horas pedagógicas mediante resolución directoral por la UGEL, solo se podrá realizar. </a:t>
            </a:r>
          </a:p>
          <a:p>
            <a:pPr marL="0" lvl="2" indent="0" algn="just">
              <a:lnSpc>
                <a:spcPct val="100000"/>
              </a:lnSpc>
              <a:spcBef>
                <a:spcPts val="0"/>
              </a:spcBef>
              <a:buFont typeface="Arial"/>
              <a:buNone/>
            </a:pPr>
            <a:endParaRPr lang="es-MX" sz="1600" dirty="0">
              <a:solidFill>
                <a:srgbClr val="002060"/>
              </a:solidFill>
              <a:latin typeface="+mn-lt"/>
              <a:cs typeface="Poppins" pitchFamily="2" charset="77"/>
            </a:endParaRPr>
          </a:p>
        </p:txBody>
      </p:sp>
      <p:pic>
        <p:nvPicPr>
          <p:cNvPr id="16" name="Picture 2" descr="estudiantes ">
            <a:extLst>
              <a:ext uri="{FF2B5EF4-FFF2-40B4-BE49-F238E27FC236}">
                <a16:creationId xmlns:a16="http://schemas.microsoft.com/office/drawing/2014/main" id="{5A94C720-8247-4025-A980-EF6EE99853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67" y="3700413"/>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tudiantes ">
            <a:extLst>
              <a:ext uri="{FF2B5EF4-FFF2-40B4-BE49-F238E27FC236}">
                <a16:creationId xmlns:a16="http://schemas.microsoft.com/office/drawing/2014/main" id="{31C523FA-1F7C-4FE4-9EFE-05170F7793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8150" y="3473589"/>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studiantes ">
            <a:extLst>
              <a:ext uri="{FF2B5EF4-FFF2-40B4-BE49-F238E27FC236}">
                <a16:creationId xmlns:a16="http://schemas.microsoft.com/office/drawing/2014/main" id="{C9B21469-B20C-4652-83B2-9646B5796D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1766" y="3023430"/>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studiantes ">
            <a:extLst>
              <a:ext uri="{FF2B5EF4-FFF2-40B4-BE49-F238E27FC236}">
                <a16:creationId xmlns:a16="http://schemas.microsoft.com/office/drawing/2014/main" id="{9D39DCF7-1570-4247-A7A9-88CE01C49A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18338" y="3256649"/>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studiantes ">
            <a:extLst>
              <a:ext uri="{FF2B5EF4-FFF2-40B4-BE49-F238E27FC236}">
                <a16:creationId xmlns:a16="http://schemas.microsoft.com/office/drawing/2014/main" id="{5AA8F058-5536-4863-A803-3983CBB561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1766" y="3885876"/>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studiantes ">
            <a:extLst>
              <a:ext uri="{FF2B5EF4-FFF2-40B4-BE49-F238E27FC236}">
                <a16:creationId xmlns:a16="http://schemas.microsoft.com/office/drawing/2014/main" id="{D8BA16A3-386A-4EA6-95DC-F6E1156DE6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96930" y="4020601"/>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studiantes ">
            <a:extLst>
              <a:ext uri="{FF2B5EF4-FFF2-40B4-BE49-F238E27FC236}">
                <a16:creationId xmlns:a16="http://schemas.microsoft.com/office/drawing/2014/main" id="{096A31A0-5B9D-46AD-9CDC-14C11A82E7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3465" y="4076158"/>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studiantes ">
            <a:extLst>
              <a:ext uri="{FF2B5EF4-FFF2-40B4-BE49-F238E27FC236}">
                <a16:creationId xmlns:a16="http://schemas.microsoft.com/office/drawing/2014/main" id="{336F2C2C-CAA5-4670-BD29-12C22FFDAA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75382" y="2315873"/>
            <a:ext cx="792018" cy="792018"/>
          </a:xfrm>
          <a:prstGeom prst="rect">
            <a:avLst/>
          </a:prstGeom>
          <a:noFill/>
          <a:extLst>
            <a:ext uri="{909E8E84-426E-40DD-AFC4-6F175D3DCCD1}">
              <a14:hiddenFill xmlns:a14="http://schemas.microsoft.com/office/drawing/2010/main">
                <a:solidFill>
                  <a:srgbClr val="FFFFFF"/>
                </a:solidFill>
              </a14:hiddenFill>
            </a:ext>
          </a:extLst>
        </p:spPr>
      </p:pic>
      <p:sp>
        <p:nvSpPr>
          <p:cNvPr id="24" name="Flecha: a la derecha 23">
            <a:extLst>
              <a:ext uri="{FF2B5EF4-FFF2-40B4-BE49-F238E27FC236}">
                <a16:creationId xmlns:a16="http://schemas.microsoft.com/office/drawing/2014/main" id="{5BE58ED8-C4F5-4C81-955C-24132FC6BE17}"/>
              </a:ext>
            </a:extLst>
          </p:cNvPr>
          <p:cNvSpPr/>
          <p:nvPr/>
        </p:nvSpPr>
        <p:spPr>
          <a:xfrm>
            <a:off x="8006947" y="3742387"/>
            <a:ext cx="457803" cy="5232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5" name="Picture 2" descr="estudiantes ">
            <a:extLst>
              <a:ext uri="{FF2B5EF4-FFF2-40B4-BE49-F238E27FC236}">
                <a16:creationId xmlns:a16="http://schemas.microsoft.com/office/drawing/2014/main" id="{47970927-B194-472F-A1C4-51009E64C9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6337" y="3093858"/>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studiantes ">
            <a:extLst>
              <a:ext uri="{FF2B5EF4-FFF2-40B4-BE49-F238E27FC236}">
                <a16:creationId xmlns:a16="http://schemas.microsoft.com/office/drawing/2014/main" id="{A50F2D27-BF75-47B0-801E-85A853B5C7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10386" y="2737609"/>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studiantes ">
            <a:extLst>
              <a:ext uri="{FF2B5EF4-FFF2-40B4-BE49-F238E27FC236}">
                <a16:creationId xmlns:a16="http://schemas.microsoft.com/office/drawing/2014/main" id="{6D4F4FF5-672E-4442-9ACA-9EE94188DD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9210" y="4981810"/>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studiantes ">
            <a:extLst>
              <a:ext uri="{FF2B5EF4-FFF2-40B4-BE49-F238E27FC236}">
                <a16:creationId xmlns:a16="http://schemas.microsoft.com/office/drawing/2014/main" id="{96560796-B8B0-49E0-8690-DD517CC223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93844" y="3698818"/>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studiantes ">
            <a:extLst>
              <a:ext uri="{FF2B5EF4-FFF2-40B4-BE49-F238E27FC236}">
                <a16:creationId xmlns:a16="http://schemas.microsoft.com/office/drawing/2014/main" id="{F77C24FF-B8EC-46BD-8931-075973242C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2330" y="4754041"/>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estudiantes ">
            <a:extLst>
              <a:ext uri="{FF2B5EF4-FFF2-40B4-BE49-F238E27FC236}">
                <a16:creationId xmlns:a16="http://schemas.microsoft.com/office/drawing/2014/main" id="{2354F8A1-839D-4C78-B331-A8995B10F1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585" y="4858779"/>
            <a:ext cx="792018" cy="79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752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6462010"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4800" b="1" dirty="0">
                <a:solidFill>
                  <a:srgbClr val="002060"/>
                </a:solidFill>
                <a:cs typeface="Poppins" pitchFamily="2" charset="77"/>
              </a:rPr>
              <a:t>Reformulación</a:t>
            </a: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sp>
        <p:nvSpPr>
          <p:cNvPr id="31" name="Marcador de contenido 2">
            <a:extLst>
              <a:ext uri="{FF2B5EF4-FFF2-40B4-BE49-F238E27FC236}">
                <a16:creationId xmlns:a16="http://schemas.microsoft.com/office/drawing/2014/main" id="{D5C00093-0025-4573-AABA-E1903A46D3CB}"/>
              </a:ext>
            </a:extLst>
          </p:cNvPr>
          <p:cNvSpPr txBox="1">
            <a:spLocks/>
          </p:cNvSpPr>
          <p:nvPr/>
        </p:nvSpPr>
        <p:spPr>
          <a:xfrm>
            <a:off x="734657" y="2145235"/>
            <a:ext cx="5440963" cy="26125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2" indent="0" algn="just">
              <a:lnSpc>
                <a:spcPct val="100000"/>
              </a:lnSpc>
              <a:spcBef>
                <a:spcPts val="0"/>
              </a:spcBef>
              <a:buFont typeface="Arial"/>
              <a:buNone/>
            </a:pPr>
            <a:r>
              <a:rPr lang="es-MX" sz="1600" b="1" dirty="0">
                <a:solidFill>
                  <a:srgbClr val="002060"/>
                </a:solidFill>
                <a:latin typeface="+mn-lt"/>
                <a:cs typeface="Poppins" pitchFamily="2" charset="77"/>
              </a:rPr>
              <a:t>Se podrá reformular el cuadro de horas </a:t>
            </a:r>
            <a:r>
              <a:rPr lang="es-MX" sz="1600" dirty="0">
                <a:solidFill>
                  <a:srgbClr val="002060"/>
                </a:solidFill>
                <a:latin typeface="+mn-lt"/>
                <a:cs typeface="Poppins" pitchFamily="2" charset="77"/>
              </a:rPr>
              <a:t>desde su primera etapa en los siguientes casos:</a:t>
            </a:r>
          </a:p>
          <a:p>
            <a:pPr marL="0" lvl="2" indent="0" algn="just">
              <a:lnSpc>
                <a:spcPct val="100000"/>
              </a:lnSpc>
              <a:spcBef>
                <a:spcPts val="0"/>
              </a:spcBef>
              <a:buFont typeface="Arial"/>
              <a:buNone/>
            </a:pPr>
            <a:endParaRPr lang="es-MX" sz="1600" dirty="0">
              <a:solidFill>
                <a:srgbClr val="002060"/>
              </a:solidFill>
              <a:latin typeface="+mn-lt"/>
              <a:cs typeface="Poppins" pitchFamily="2" charset="77"/>
            </a:endParaRPr>
          </a:p>
          <a:p>
            <a:pPr marL="285750" lvl="2" indent="-285750" algn="just">
              <a:lnSpc>
                <a:spcPct val="100000"/>
              </a:lnSpc>
              <a:spcBef>
                <a:spcPts val="0"/>
              </a:spcBef>
              <a:buFont typeface="Wingdings" panose="05000000000000000000" pitchFamily="2" charset="2"/>
              <a:buChar char="§"/>
            </a:pPr>
            <a:r>
              <a:rPr lang="es-MX" sz="1600" dirty="0">
                <a:solidFill>
                  <a:srgbClr val="002060"/>
                </a:solidFill>
                <a:latin typeface="+mn-lt"/>
                <a:cs typeface="Poppins" pitchFamily="2" charset="77"/>
              </a:rPr>
              <a:t>Cuando la IE, por efectos de disminución de metas de atención, reduce el número de secciones. </a:t>
            </a:r>
          </a:p>
          <a:p>
            <a:pPr marL="285750" lvl="2" indent="-285750" algn="just">
              <a:lnSpc>
                <a:spcPct val="100000"/>
              </a:lnSpc>
              <a:spcBef>
                <a:spcPts val="0"/>
              </a:spcBef>
              <a:buFont typeface="Wingdings" panose="05000000000000000000" pitchFamily="2" charset="2"/>
              <a:buChar char="§"/>
            </a:pPr>
            <a:r>
              <a:rPr lang="es-MX" sz="1600" dirty="0">
                <a:solidFill>
                  <a:srgbClr val="002060"/>
                </a:solidFill>
                <a:latin typeface="+mn-lt"/>
                <a:cs typeface="Poppins" pitchFamily="2" charset="77"/>
              </a:rPr>
              <a:t>Por fusión/integración con una IE que tiene el mismo nivel.</a:t>
            </a:r>
          </a:p>
          <a:p>
            <a:pPr marL="285750" lvl="2" indent="-285750" algn="just">
              <a:lnSpc>
                <a:spcPct val="100000"/>
              </a:lnSpc>
              <a:spcBef>
                <a:spcPts val="0"/>
              </a:spcBef>
              <a:buFont typeface="Wingdings" panose="05000000000000000000" pitchFamily="2" charset="2"/>
              <a:buChar char="§"/>
            </a:pPr>
            <a:r>
              <a:rPr lang="es-MX" sz="1600" dirty="0">
                <a:solidFill>
                  <a:srgbClr val="002060"/>
                </a:solidFill>
                <a:latin typeface="+mn-lt"/>
                <a:cs typeface="Poppins" pitchFamily="2" charset="77"/>
              </a:rPr>
              <a:t>Por cambio en </a:t>
            </a:r>
            <a:r>
              <a:rPr lang="es-MX" sz="1600" dirty="0" err="1">
                <a:solidFill>
                  <a:srgbClr val="002060"/>
                </a:solidFill>
                <a:latin typeface="+mn-lt"/>
                <a:cs typeface="Poppins" pitchFamily="2" charset="77"/>
              </a:rPr>
              <a:t>encargatura</a:t>
            </a:r>
            <a:r>
              <a:rPr lang="es-MX" sz="1600" dirty="0">
                <a:solidFill>
                  <a:srgbClr val="002060"/>
                </a:solidFill>
                <a:latin typeface="+mn-lt"/>
                <a:cs typeface="Poppins" pitchFamily="2" charset="77"/>
              </a:rPr>
              <a:t>(s).</a:t>
            </a:r>
          </a:p>
          <a:p>
            <a:pPr marL="285750" lvl="2" indent="-285750" algn="just">
              <a:lnSpc>
                <a:spcPct val="100000"/>
              </a:lnSpc>
              <a:spcBef>
                <a:spcPts val="0"/>
              </a:spcBef>
              <a:buFont typeface="Wingdings" panose="05000000000000000000" pitchFamily="2" charset="2"/>
              <a:buChar char="§"/>
            </a:pPr>
            <a:endParaRPr lang="es-MX" sz="1600" dirty="0">
              <a:solidFill>
                <a:srgbClr val="002060"/>
              </a:solidFill>
              <a:latin typeface="+mn-lt"/>
              <a:cs typeface="Poppins" pitchFamily="2" charset="77"/>
            </a:endParaRPr>
          </a:p>
        </p:txBody>
      </p:sp>
      <p:pic>
        <p:nvPicPr>
          <p:cNvPr id="33" name="Picture 2" descr="estudiantes ">
            <a:extLst>
              <a:ext uri="{FF2B5EF4-FFF2-40B4-BE49-F238E27FC236}">
                <a16:creationId xmlns:a16="http://schemas.microsoft.com/office/drawing/2014/main" id="{86C0F0C6-D082-4679-B2CC-1771B853B6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312" y="3720373"/>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estudiantes ">
            <a:extLst>
              <a:ext uri="{FF2B5EF4-FFF2-40B4-BE49-F238E27FC236}">
                <a16:creationId xmlns:a16="http://schemas.microsoft.com/office/drawing/2014/main" id="{1D1A9285-0E75-45CE-84A8-DF6FF66D93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712" y="3245623"/>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estudiantes ">
            <a:extLst>
              <a:ext uri="{FF2B5EF4-FFF2-40B4-BE49-F238E27FC236}">
                <a16:creationId xmlns:a16="http://schemas.microsoft.com/office/drawing/2014/main" id="{07482616-4CF0-445E-BCCF-4DA8FE2753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1328" y="2795464"/>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estudiantes ">
            <a:extLst>
              <a:ext uri="{FF2B5EF4-FFF2-40B4-BE49-F238E27FC236}">
                <a16:creationId xmlns:a16="http://schemas.microsoft.com/office/drawing/2014/main" id="{A361D7F2-4309-4746-A862-4B1BFE82F2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7900" y="3028683"/>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estudiantes ">
            <a:extLst>
              <a:ext uri="{FF2B5EF4-FFF2-40B4-BE49-F238E27FC236}">
                <a16:creationId xmlns:a16="http://schemas.microsoft.com/office/drawing/2014/main" id="{865D5A31-9874-4BBC-A6A1-2AA2AC1985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1328" y="3657910"/>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estudiantes ">
            <a:extLst>
              <a:ext uri="{FF2B5EF4-FFF2-40B4-BE49-F238E27FC236}">
                <a16:creationId xmlns:a16="http://schemas.microsoft.com/office/drawing/2014/main" id="{C6DF7013-735A-44CC-9276-A429469C20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6492" y="3792635"/>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estudiantes ">
            <a:extLst>
              <a:ext uri="{FF2B5EF4-FFF2-40B4-BE49-F238E27FC236}">
                <a16:creationId xmlns:a16="http://schemas.microsoft.com/office/drawing/2014/main" id="{D3B9608B-2E9D-4AD9-8D9F-37DFE59B05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75321" y="4834864"/>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estudiantes ">
            <a:extLst>
              <a:ext uri="{FF2B5EF4-FFF2-40B4-BE49-F238E27FC236}">
                <a16:creationId xmlns:a16="http://schemas.microsoft.com/office/drawing/2014/main" id="{ABD8910A-72B7-4C96-AFED-EE200BBE1A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4944" y="2087907"/>
            <a:ext cx="792018" cy="792018"/>
          </a:xfrm>
          <a:prstGeom prst="rect">
            <a:avLst/>
          </a:prstGeom>
          <a:noFill/>
          <a:extLst>
            <a:ext uri="{909E8E84-426E-40DD-AFC4-6F175D3DCCD1}">
              <a14:hiddenFill xmlns:a14="http://schemas.microsoft.com/office/drawing/2010/main">
                <a:solidFill>
                  <a:srgbClr val="FFFFFF"/>
                </a:solidFill>
              </a14:hiddenFill>
            </a:ext>
          </a:extLst>
        </p:spPr>
      </p:pic>
      <p:sp>
        <p:nvSpPr>
          <p:cNvPr id="41" name="Flecha: a la derecha 40">
            <a:extLst>
              <a:ext uri="{FF2B5EF4-FFF2-40B4-BE49-F238E27FC236}">
                <a16:creationId xmlns:a16="http://schemas.microsoft.com/office/drawing/2014/main" id="{940ADB51-421B-47C3-9791-BEC211C62E6E}"/>
              </a:ext>
            </a:extLst>
          </p:cNvPr>
          <p:cNvSpPr/>
          <p:nvPr/>
        </p:nvSpPr>
        <p:spPr>
          <a:xfrm>
            <a:off x="9903521" y="3714666"/>
            <a:ext cx="457803" cy="5232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42" name="Picture 2" descr="estudiantes ">
            <a:extLst>
              <a:ext uri="{FF2B5EF4-FFF2-40B4-BE49-F238E27FC236}">
                <a16:creationId xmlns:a16="http://schemas.microsoft.com/office/drawing/2014/main" id="{4F60E531-7E26-46E5-96C4-A6709B6DF9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75321" y="2433568"/>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estudiantes ">
            <a:extLst>
              <a:ext uri="{FF2B5EF4-FFF2-40B4-BE49-F238E27FC236}">
                <a16:creationId xmlns:a16="http://schemas.microsoft.com/office/drawing/2014/main" id="{830F45D1-9C61-41F5-81ED-5D5D0CEFC7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9948" y="2509643"/>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estudiantes ">
            <a:extLst>
              <a:ext uri="{FF2B5EF4-FFF2-40B4-BE49-F238E27FC236}">
                <a16:creationId xmlns:a16="http://schemas.microsoft.com/office/drawing/2014/main" id="{CD2BD9E1-06EE-4824-A651-7A073B5F2B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8772" y="4753844"/>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estudiantes ">
            <a:extLst>
              <a:ext uri="{FF2B5EF4-FFF2-40B4-BE49-F238E27FC236}">
                <a16:creationId xmlns:a16="http://schemas.microsoft.com/office/drawing/2014/main" id="{E1E5607F-A9E6-4745-A51B-399FB83D1B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63406" y="3470852"/>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estudiantes ">
            <a:extLst>
              <a:ext uri="{FF2B5EF4-FFF2-40B4-BE49-F238E27FC236}">
                <a16:creationId xmlns:a16="http://schemas.microsoft.com/office/drawing/2014/main" id="{9E6E781C-B761-414E-A2D1-0D909612DF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1892" y="4526075"/>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estudiantes ">
            <a:extLst>
              <a:ext uri="{FF2B5EF4-FFF2-40B4-BE49-F238E27FC236}">
                <a16:creationId xmlns:a16="http://schemas.microsoft.com/office/drawing/2014/main" id="{9EF01AB1-6835-415F-83D9-2A7518734D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5147" y="4630813"/>
            <a:ext cx="792018" cy="792018"/>
          </a:xfrm>
          <a:prstGeom prst="rect">
            <a:avLst/>
          </a:prstGeom>
          <a:noFill/>
          <a:extLst>
            <a:ext uri="{909E8E84-426E-40DD-AFC4-6F175D3DCCD1}">
              <a14:hiddenFill xmlns:a14="http://schemas.microsoft.com/office/drawing/2010/main">
                <a:solidFill>
                  <a:srgbClr val="FFFFFF"/>
                </a:solidFill>
              </a14:hiddenFill>
            </a:ext>
          </a:extLst>
        </p:spPr>
      </p:pic>
      <p:sp>
        <p:nvSpPr>
          <p:cNvPr id="48" name="CuadroTexto 47">
            <a:extLst>
              <a:ext uri="{FF2B5EF4-FFF2-40B4-BE49-F238E27FC236}">
                <a16:creationId xmlns:a16="http://schemas.microsoft.com/office/drawing/2014/main" id="{235858BF-D9F4-4A4A-9AAD-1C6871654850}"/>
              </a:ext>
            </a:extLst>
          </p:cNvPr>
          <p:cNvSpPr txBox="1"/>
          <p:nvPr/>
        </p:nvSpPr>
        <p:spPr>
          <a:xfrm>
            <a:off x="734940" y="4649205"/>
            <a:ext cx="5361060" cy="830997"/>
          </a:xfrm>
          <a:prstGeom prst="rect">
            <a:avLst/>
          </a:prstGeom>
          <a:solidFill>
            <a:schemeClr val="bg1"/>
          </a:solidFill>
          <a:ln>
            <a:solidFill>
              <a:schemeClr val="tx1"/>
            </a:solidFill>
            <a:prstDash val="dash"/>
          </a:ln>
        </p:spPr>
        <p:txBody>
          <a:bodyPr wrap="square" rtlCol="0">
            <a:spAutoFit/>
          </a:bodyPr>
          <a:lstStyle/>
          <a:p>
            <a:r>
              <a:rPr lang="es-MX" sz="1600" b="1" dirty="0">
                <a:solidFill>
                  <a:srgbClr val="002060"/>
                </a:solidFill>
                <a:latin typeface="+mn-lt"/>
                <a:cs typeface="Poppins" pitchFamily="2" charset="77"/>
              </a:rPr>
              <a:t>Solo se podrá realizar una vez aprobado el cuadro de distribución de horas pedagógicas mediante resolución directoral por la UGEL.</a:t>
            </a:r>
            <a:endParaRPr lang="es-PE" sz="1600" b="1" dirty="0">
              <a:latin typeface="+mn-lt"/>
            </a:endParaRPr>
          </a:p>
        </p:txBody>
      </p:sp>
    </p:spTree>
    <p:extLst>
      <p:ext uri="{BB962C8B-B14F-4D97-AF65-F5344CB8AC3E}">
        <p14:creationId xmlns:p14="http://schemas.microsoft.com/office/powerpoint/2010/main" val="2590696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23752" y="812479"/>
            <a:ext cx="10956636" cy="9591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800" b="1" dirty="0">
                <a:solidFill>
                  <a:srgbClr val="002060"/>
                </a:solidFill>
                <a:cs typeface="Poppins" pitchFamily="2" charset="77"/>
              </a:rPr>
              <a:t>Especialidades afines al área curricular</a:t>
            </a:r>
            <a:endParaRPr lang="es-PE" sz="4800" b="1" dirty="0">
              <a:solidFill>
                <a:srgbClr val="002060"/>
              </a:solidFill>
              <a:cs typeface="Poppins" pitchFamily="2" charset="77"/>
            </a:endParaRP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sp>
        <p:nvSpPr>
          <p:cNvPr id="26" name="CuadroTexto 25">
            <a:extLst>
              <a:ext uri="{FF2B5EF4-FFF2-40B4-BE49-F238E27FC236}">
                <a16:creationId xmlns:a16="http://schemas.microsoft.com/office/drawing/2014/main" id="{B7B251BC-3DF1-40BA-8F84-4E1B94873C75}"/>
              </a:ext>
            </a:extLst>
          </p:cNvPr>
          <p:cNvSpPr txBox="1"/>
          <p:nvPr/>
        </p:nvSpPr>
        <p:spPr>
          <a:xfrm>
            <a:off x="608637" y="4865834"/>
            <a:ext cx="9753600" cy="1323439"/>
          </a:xfrm>
          <a:prstGeom prst="rect">
            <a:avLst/>
          </a:prstGeom>
          <a:noFill/>
        </p:spPr>
        <p:txBody>
          <a:bodyPr wrap="square">
            <a:spAutoFit/>
          </a:bodyPr>
          <a:lstStyle/>
          <a:p>
            <a:pPr algn="just"/>
            <a:r>
              <a:rPr lang="es-ES" sz="1600" dirty="0">
                <a:solidFill>
                  <a:srgbClr val="002060"/>
                </a:solidFill>
                <a:latin typeface="+mn-lt"/>
                <a:cs typeface="Poppins" pitchFamily="2" charset="77"/>
              </a:rPr>
              <a:t>(**) En caso no exista docente titulado con la mención en la especialidad, de preferencia podrán asumir el área de comunicación en lengua originaria, los docentes titulados en la mención del área curricular de Comunicación, Lenguaje, literatura y comunicación, Lengua y literatura, que se encuentren en la RNDBLO y cuenten con constancia de dominio de lengua originaria, según norma. Para este efecto no se consideran títulos de segunda especialidad.</a:t>
            </a:r>
            <a:endParaRPr lang="es-PE" sz="1600" dirty="0">
              <a:solidFill>
                <a:srgbClr val="002060"/>
              </a:solidFill>
              <a:latin typeface="+mn-lt"/>
              <a:cs typeface="Poppins" pitchFamily="2" charset="77"/>
            </a:endParaRPr>
          </a:p>
        </p:txBody>
      </p:sp>
      <p:graphicFrame>
        <p:nvGraphicFramePr>
          <p:cNvPr id="27" name="Tabla 2">
            <a:extLst>
              <a:ext uri="{FF2B5EF4-FFF2-40B4-BE49-F238E27FC236}">
                <a16:creationId xmlns:a16="http://schemas.microsoft.com/office/drawing/2014/main" id="{C1F8E865-4C8E-4125-A856-674134137E4B}"/>
              </a:ext>
            </a:extLst>
          </p:cNvPr>
          <p:cNvGraphicFramePr>
            <a:graphicFrameLocks noGrp="1"/>
          </p:cNvGraphicFramePr>
          <p:nvPr>
            <p:extLst>
              <p:ext uri="{D42A27DB-BD31-4B8C-83A1-F6EECF244321}">
                <p14:modId xmlns:p14="http://schemas.microsoft.com/office/powerpoint/2010/main" val="281647955"/>
              </p:ext>
            </p:extLst>
          </p:nvPr>
        </p:nvGraphicFramePr>
        <p:xfrm>
          <a:off x="608637" y="2227675"/>
          <a:ext cx="9753600" cy="2377440"/>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1271383740"/>
                    </a:ext>
                  </a:extLst>
                </a:gridCol>
                <a:gridCol w="4876800">
                  <a:extLst>
                    <a:ext uri="{9D8B030D-6E8A-4147-A177-3AD203B41FA5}">
                      <a16:colId xmlns:a16="http://schemas.microsoft.com/office/drawing/2014/main" val="3642941331"/>
                    </a:ext>
                  </a:extLst>
                </a:gridCol>
              </a:tblGrid>
              <a:tr h="7198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PE" sz="1600" b="1" kern="1200" dirty="0">
                        <a:solidFill>
                          <a:schemeClr val="bg1"/>
                        </a:solidFill>
                        <a:latin typeface="+mj-lt"/>
                        <a:ea typeface="+mn-ea"/>
                        <a:cs typeface="Poppins"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PE" sz="1600" b="1" kern="1200" dirty="0">
                          <a:solidFill>
                            <a:schemeClr val="bg1"/>
                          </a:solidFill>
                          <a:latin typeface="+mj-lt"/>
                          <a:ea typeface="+mn-ea"/>
                          <a:cs typeface="Poppins" pitchFamily="2" charset="77"/>
                        </a:rPr>
                        <a:t>ÁREA CURRICULAR</a:t>
                      </a: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PE" sz="1600" b="1" kern="1200" dirty="0">
                        <a:solidFill>
                          <a:schemeClr val="bg1"/>
                        </a:solidFill>
                        <a:latin typeface="+mj-lt"/>
                        <a:ea typeface="+mn-ea"/>
                        <a:cs typeface="Poppins"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PE" sz="1600" b="1" kern="1200" dirty="0">
                          <a:solidFill>
                            <a:schemeClr val="bg1"/>
                          </a:solidFill>
                          <a:latin typeface="+mj-lt"/>
                          <a:ea typeface="+mn-ea"/>
                          <a:cs typeface="Poppins" pitchFamily="2" charset="77"/>
                        </a:rPr>
                        <a:t>Profesores o licenciados en educación con mención en la especialidad de:</a:t>
                      </a:r>
                    </a:p>
                  </a:txBody>
                  <a:tcPr>
                    <a:solidFill>
                      <a:srgbClr val="002060"/>
                    </a:solidFill>
                  </a:tcPr>
                </a:tc>
                <a:extLst>
                  <a:ext uri="{0D108BD9-81ED-4DB2-BD59-A6C34878D82A}">
                    <a16:rowId xmlns:a16="http://schemas.microsoft.com/office/drawing/2014/main" val="2371849807"/>
                  </a:ext>
                </a:extLst>
              </a:tr>
              <a:tr h="319921">
                <a:tc>
                  <a:txBody>
                    <a:bodyPr/>
                    <a:lstStyle/>
                    <a:p>
                      <a:pPr marL="285750" indent="-285750" algn="just">
                        <a:buClr>
                          <a:srgbClr val="FF0000"/>
                        </a:buClr>
                        <a:buFont typeface="Arial" panose="020B0604020202020204" pitchFamily="34" charset="0"/>
                        <a:buChar char="•"/>
                      </a:pPr>
                      <a:endParaRPr lang="es-MX" sz="1600" b="0" kern="1200" dirty="0">
                        <a:solidFill>
                          <a:srgbClr val="002060"/>
                        </a:solidFill>
                        <a:latin typeface="+mn-lt"/>
                        <a:ea typeface="+mn-ea"/>
                        <a:cs typeface="Poppins" pitchFamily="2" charset="77"/>
                      </a:endParaRPr>
                    </a:p>
                    <a:p>
                      <a:pPr marL="285750" indent="-285750" algn="just">
                        <a:buClr>
                          <a:srgbClr val="FF0000"/>
                        </a:buClr>
                        <a:buFont typeface="Arial" panose="020B0604020202020204" pitchFamily="34" charset="0"/>
                        <a:buChar char="•"/>
                      </a:pPr>
                      <a:endParaRPr lang="es-MX" sz="1600" b="0" kern="1200" dirty="0">
                        <a:solidFill>
                          <a:srgbClr val="002060"/>
                        </a:solidFill>
                        <a:latin typeface="+mn-lt"/>
                        <a:ea typeface="+mn-ea"/>
                        <a:cs typeface="Poppins" pitchFamily="2" charset="77"/>
                      </a:endParaRPr>
                    </a:p>
                    <a:p>
                      <a:pPr marL="285750" indent="-285750" algn="just">
                        <a:buClr>
                          <a:srgbClr val="FF0000"/>
                        </a:buClr>
                        <a:buFont typeface="Arial" panose="020B0604020202020204" pitchFamily="34" charset="0"/>
                        <a:buChar char="•"/>
                      </a:pPr>
                      <a:r>
                        <a:rPr lang="es-MX" sz="1600" b="0" kern="1200" dirty="0">
                          <a:solidFill>
                            <a:srgbClr val="002060"/>
                          </a:solidFill>
                          <a:latin typeface="+mn-lt"/>
                          <a:ea typeface="+mn-ea"/>
                          <a:cs typeface="Poppins" pitchFamily="2" charset="77"/>
                        </a:rPr>
                        <a:t>Comunicación en lengua originaria o lengua originaria como segunda lengua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PE" sz="1600" b="1" kern="1200" dirty="0">
                        <a:solidFill>
                          <a:srgbClr val="002060"/>
                        </a:solidFill>
                        <a:latin typeface="+mn-lt"/>
                        <a:ea typeface="+mn-ea"/>
                        <a:cs typeface="Poppins" pitchFamily="2" charset="77"/>
                      </a:endParaRPr>
                    </a:p>
                  </a:txBody>
                  <a:tcPr>
                    <a:solidFill>
                      <a:schemeClr val="bg1">
                        <a:lumMod val="85000"/>
                      </a:schemeClr>
                    </a:solidFill>
                  </a:tcPr>
                </a:tc>
                <a:tc>
                  <a:txBody>
                    <a:bodyPr/>
                    <a:lstStyle/>
                    <a:p>
                      <a:pPr marL="285750" indent="-285750" algn="just" defTabSz="914400" rtl="0" eaLnBrk="1" latinLnBrk="0" hangingPunct="1">
                        <a:buClr>
                          <a:srgbClr val="FF0000"/>
                        </a:buClr>
                        <a:buFont typeface="Arial" panose="020B0604020202020204" pitchFamily="34" charset="0"/>
                        <a:buChar char="•"/>
                      </a:pPr>
                      <a:r>
                        <a:rPr lang="es-MX" sz="1600" b="0" kern="1200" dirty="0">
                          <a:solidFill>
                            <a:srgbClr val="002060"/>
                          </a:solidFill>
                          <a:latin typeface="+mn-lt"/>
                          <a:ea typeface="+mn-ea"/>
                          <a:cs typeface="Poppins" pitchFamily="2" charset="77"/>
                        </a:rPr>
                        <a:t>Educación intercultural bilingüe</a:t>
                      </a:r>
                    </a:p>
                    <a:p>
                      <a:pPr marL="285750" indent="-285750" algn="just" defTabSz="914400" rtl="0" eaLnBrk="1" latinLnBrk="0" hangingPunct="1">
                        <a:buClr>
                          <a:srgbClr val="FF0000"/>
                        </a:buClr>
                        <a:buFont typeface="Arial" panose="020B0604020202020204" pitchFamily="34" charset="0"/>
                        <a:buChar char="•"/>
                      </a:pPr>
                      <a:r>
                        <a:rPr lang="es-MX" sz="1600" b="0" kern="1200" dirty="0">
                          <a:solidFill>
                            <a:srgbClr val="002060"/>
                          </a:solidFill>
                          <a:latin typeface="+mn-lt"/>
                          <a:ea typeface="+mn-ea"/>
                          <a:cs typeface="Poppins" pitchFamily="2" charset="77"/>
                        </a:rPr>
                        <a:t>Educación intercultural bilingüe y lengua esperada</a:t>
                      </a:r>
                    </a:p>
                    <a:p>
                      <a:pPr marL="285750" indent="-285750" algn="just" defTabSz="914400" rtl="0" eaLnBrk="1" latinLnBrk="0" hangingPunct="1">
                        <a:buClr>
                          <a:srgbClr val="FF0000"/>
                        </a:buClr>
                        <a:buFont typeface="Arial" panose="020B0604020202020204" pitchFamily="34" charset="0"/>
                        <a:buChar char="•"/>
                      </a:pPr>
                      <a:r>
                        <a:rPr lang="es-MX" sz="1600" b="0" kern="1200" dirty="0">
                          <a:solidFill>
                            <a:srgbClr val="002060"/>
                          </a:solidFill>
                          <a:latin typeface="+mn-lt"/>
                          <a:ea typeface="+mn-ea"/>
                          <a:cs typeface="Poppins" pitchFamily="2" charset="77"/>
                        </a:rPr>
                        <a:t>Lenguaje, literatura y comunicación</a:t>
                      </a:r>
                    </a:p>
                    <a:p>
                      <a:pPr marL="285750" indent="-285750" algn="just" defTabSz="914400" rtl="0" eaLnBrk="1" latinLnBrk="0" hangingPunct="1">
                        <a:buClr>
                          <a:srgbClr val="FF0000"/>
                        </a:buClr>
                        <a:buFont typeface="Arial" panose="020B0604020202020204" pitchFamily="34" charset="0"/>
                        <a:buChar char="•"/>
                      </a:pPr>
                      <a:r>
                        <a:rPr lang="es-MX" sz="1600" b="0" kern="1200" dirty="0">
                          <a:solidFill>
                            <a:srgbClr val="002060"/>
                          </a:solidFill>
                          <a:latin typeface="+mn-lt"/>
                          <a:ea typeface="+mn-ea"/>
                          <a:cs typeface="Poppins" pitchFamily="2" charset="77"/>
                        </a:rPr>
                        <a:t>Lengua y literatura</a:t>
                      </a:r>
                    </a:p>
                    <a:p>
                      <a:pPr marL="285750" indent="-285750" algn="just" defTabSz="914400" rtl="0" eaLnBrk="1" latinLnBrk="0" hangingPunct="1">
                        <a:buClr>
                          <a:srgbClr val="FF0000"/>
                        </a:buClr>
                        <a:buFont typeface="Arial" panose="020B0604020202020204" pitchFamily="34" charset="0"/>
                        <a:buChar char="•"/>
                      </a:pPr>
                      <a:r>
                        <a:rPr lang="es-MX" sz="1600" b="0" kern="1200" dirty="0">
                          <a:solidFill>
                            <a:srgbClr val="002060"/>
                          </a:solidFill>
                          <a:latin typeface="+mn-lt"/>
                          <a:ea typeface="+mn-ea"/>
                          <a:cs typeface="Poppins" pitchFamily="2" charset="77"/>
                        </a:rPr>
                        <a:t>Comunicación</a:t>
                      </a:r>
                      <a:endParaRPr lang="es-PE" sz="1600" b="1" kern="1200" dirty="0">
                        <a:solidFill>
                          <a:srgbClr val="002060"/>
                        </a:solidFill>
                        <a:latin typeface="+mn-lt"/>
                        <a:ea typeface="+mn-ea"/>
                        <a:cs typeface="Poppins" pitchFamily="2" charset="77"/>
                      </a:endParaRPr>
                    </a:p>
                  </a:txBody>
                  <a:tcPr>
                    <a:solidFill>
                      <a:schemeClr val="bg1">
                        <a:lumMod val="85000"/>
                      </a:schemeClr>
                    </a:solidFill>
                  </a:tcPr>
                </a:tc>
                <a:extLst>
                  <a:ext uri="{0D108BD9-81ED-4DB2-BD59-A6C34878D82A}">
                    <a16:rowId xmlns:a16="http://schemas.microsoft.com/office/drawing/2014/main" val="4284304711"/>
                  </a:ext>
                </a:extLst>
              </a:tr>
            </a:tbl>
          </a:graphicData>
        </a:graphic>
      </p:graphicFrame>
    </p:spTree>
    <p:extLst>
      <p:ext uri="{BB962C8B-B14F-4D97-AF65-F5344CB8AC3E}">
        <p14:creationId xmlns:p14="http://schemas.microsoft.com/office/powerpoint/2010/main" val="4033165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6462010"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4800" b="1" dirty="0">
                <a:solidFill>
                  <a:srgbClr val="002060"/>
                </a:solidFill>
                <a:cs typeface="Poppins" pitchFamily="2" charset="77"/>
              </a:rPr>
              <a:t>Actividades</a:t>
            </a: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graphicFrame>
        <p:nvGraphicFramePr>
          <p:cNvPr id="26" name="Tabla 2">
            <a:extLst>
              <a:ext uri="{FF2B5EF4-FFF2-40B4-BE49-F238E27FC236}">
                <a16:creationId xmlns:a16="http://schemas.microsoft.com/office/drawing/2014/main" id="{460B67F9-FD42-45C0-8643-F67CD107BB41}"/>
              </a:ext>
            </a:extLst>
          </p:cNvPr>
          <p:cNvGraphicFramePr>
            <a:graphicFrameLocks noGrp="1"/>
          </p:cNvGraphicFramePr>
          <p:nvPr>
            <p:extLst>
              <p:ext uri="{D42A27DB-BD31-4B8C-83A1-F6EECF244321}">
                <p14:modId xmlns:p14="http://schemas.microsoft.com/office/powerpoint/2010/main" val="7513401"/>
              </p:ext>
            </p:extLst>
          </p:nvPr>
        </p:nvGraphicFramePr>
        <p:xfrm>
          <a:off x="413729" y="1835940"/>
          <a:ext cx="11150198" cy="4784765"/>
        </p:xfrm>
        <a:graphic>
          <a:graphicData uri="http://schemas.openxmlformats.org/drawingml/2006/table">
            <a:tbl>
              <a:tblPr firstRow="1" bandRow="1">
                <a:tableStyleId>{5C22544A-7EE6-4342-B048-85BDC9FD1C3A}</a:tableStyleId>
              </a:tblPr>
              <a:tblGrid>
                <a:gridCol w="463745">
                  <a:extLst>
                    <a:ext uri="{9D8B030D-6E8A-4147-A177-3AD203B41FA5}">
                      <a16:colId xmlns:a16="http://schemas.microsoft.com/office/drawing/2014/main" val="1271383740"/>
                    </a:ext>
                  </a:extLst>
                </a:gridCol>
                <a:gridCol w="7084271">
                  <a:extLst>
                    <a:ext uri="{9D8B030D-6E8A-4147-A177-3AD203B41FA5}">
                      <a16:colId xmlns:a16="http://schemas.microsoft.com/office/drawing/2014/main" val="2978080805"/>
                    </a:ext>
                  </a:extLst>
                </a:gridCol>
                <a:gridCol w="1625600">
                  <a:extLst>
                    <a:ext uri="{9D8B030D-6E8A-4147-A177-3AD203B41FA5}">
                      <a16:colId xmlns:a16="http://schemas.microsoft.com/office/drawing/2014/main" val="3224933066"/>
                    </a:ext>
                  </a:extLst>
                </a:gridCol>
                <a:gridCol w="120073">
                  <a:extLst>
                    <a:ext uri="{9D8B030D-6E8A-4147-A177-3AD203B41FA5}">
                      <a16:colId xmlns:a16="http://schemas.microsoft.com/office/drawing/2014/main" val="1637226091"/>
                    </a:ext>
                  </a:extLst>
                </a:gridCol>
                <a:gridCol w="1856509">
                  <a:extLst>
                    <a:ext uri="{9D8B030D-6E8A-4147-A177-3AD203B41FA5}">
                      <a16:colId xmlns:a16="http://schemas.microsoft.com/office/drawing/2014/main" val="3135581418"/>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err="1">
                          <a:solidFill>
                            <a:schemeClr val="bg1"/>
                          </a:solidFill>
                          <a:latin typeface="+mn-lt"/>
                          <a:ea typeface="+mn-ea"/>
                          <a:cs typeface="Poppins" pitchFamily="2" charset="77"/>
                        </a:rPr>
                        <a:t>N.°</a:t>
                      </a:r>
                      <a:endParaRPr lang="es-PE" sz="1100" b="1" kern="1200" dirty="0">
                        <a:solidFill>
                          <a:schemeClr val="bg1"/>
                        </a:solidFill>
                        <a:latin typeface="+mn-lt"/>
                        <a:ea typeface="+mn-ea"/>
                        <a:cs typeface="Poppins" pitchFamily="2" charset="77"/>
                      </a:endParaRP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chemeClr val="bg1"/>
                          </a:solidFill>
                          <a:latin typeface="+mn-lt"/>
                          <a:ea typeface="+mn-ea"/>
                          <a:cs typeface="Poppins" pitchFamily="2" charset="77"/>
                        </a:rPr>
                        <a:t>ACTIVIDADES</a:t>
                      </a:r>
                    </a:p>
                  </a:txBody>
                  <a:tcPr>
                    <a:solidFill>
                      <a:srgbClr val="00206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chemeClr val="bg1"/>
                          </a:solidFill>
                          <a:latin typeface="+mn-lt"/>
                          <a:ea typeface="+mn-ea"/>
                          <a:cs typeface="Poppins" pitchFamily="2" charset="77"/>
                        </a:rPr>
                        <a:t>RESPONSABLES</a:t>
                      </a:r>
                    </a:p>
                  </a:txBody>
                  <a:tcPr>
                    <a:solidFill>
                      <a:srgbClr val="00206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PE" sz="1400" b="1" kern="1200" dirty="0">
                        <a:solidFill>
                          <a:schemeClr val="bg1"/>
                        </a:solidFill>
                        <a:latin typeface="+mn-lt"/>
                        <a:ea typeface="+mn-ea"/>
                        <a:cs typeface="Poppins"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mn-lt"/>
                          <a:ea typeface="+mn-ea"/>
                          <a:cs typeface="Poppins" pitchFamily="2" charset="77"/>
                        </a:rPr>
                        <a:t>PLAZOS</a:t>
                      </a: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chemeClr val="bg1"/>
                          </a:solidFill>
                          <a:latin typeface="+mn-lt"/>
                          <a:ea typeface="+mn-ea"/>
                          <a:cs typeface="Poppins" pitchFamily="2" charset="77"/>
                        </a:rPr>
                        <a:t>PLAZOS</a:t>
                      </a:r>
                    </a:p>
                  </a:txBody>
                  <a:tcPr>
                    <a:solidFill>
                      <a:srgbClr val="002060"/>
                    </a:solidFill>
                  </a:tcPr>
                </a:tc>
                <a:extLst>
                  <a:ext uri="{0D108BD9-81ED-4DB2-BD59-A6C34878D82A}">
                    <a16:rowId xmlns:a16="http://schemas.microsoft.com/office/drawing/2014/main" val="2371849807"/>
                  </a:ext>
                </a:extLst>
              </a:tr>
              <a:tr h="319921">
                <a:tc gridSpan="5">
                  <a:txBody>
                    <a:bodyPr/>
                    <a:lstStyle/>
                    <a:p>
                      <a:pPr algn="just"/>
                      <a:r>
                        <a:rPr lang="es-ES" sz="1100" b="1" dirty="0">
                          <a:solidFill>
                            <a:srgbClr val="002060"/>
                          </a:solidFill>
                          <a:effectLst/>
                          <a:latin typeface="+mj-lt"/>
                          <a:ea typeface="Calibri" panose="020F0502020204030204" pitchFamily="34" charset="0"/>
                          <a:cs typeface="Poppins" panose="00000500000000000000" pitchFamily="2" charset="0"/>
                        </a:rPr>
                        <a:t>Primera etapa </a:t>
                      </a:r>
                      <a:endParaRPr lang="es-PE" sz="1100" b="1" dirty="0">
                        <a:solidFill>
                          <a:srgbClr val="002060"/>
                        </a:solidFill>
                        <a:effectLst/>
                        <a:latin typeface="+mj-lt"/>
                        <a:ea typeface="Calibri" panose="020F0502020204030204" pitchFamily="34" charset="0"/>
                        <a:cs typeface="Poppins" panose="00000500000000000000" pitchFamily="2" charset="0"/>
                      </a:endParaRPr>
                    </a:p>
                  </a:txBody>
                  <a:tcPr>
                    <a:solidFill>
                      <a:schemeClr val="bg1">
                        <a:lumMod val="75000"/>
                      </a:schemeClr>
                    </a:solidFill>
                  </a:tcPr>
                </a:tc>
                <a:tc hMerge="1">
                  <a:txBody>
                    <a:bodyPr/>
                    <a:lstStyle/>
                    <a:p>
                      <a:pPr algn="just"/>
                      <a:endParaRPr lang="es-PE" sz="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75000"/>
                      </a:schemeClr>
                    </a:solidFill>
                  </a:tcPr>
                </a:tc>
                <a:tc hMerge="1">
                  <a:txBody>
                    <a:bodyPr/>
                    <a:lstStyle/>
                    <a:p>
                      <a:endParaRPr lang="es-PE"/>
                    </a:p>
                  </a:txBody>
                  <a:tcPr/>
                </a:tc>
                <a:tc hMerge="1">
                  <a:txBody>
                    <a:bodyPr/>
                    <a:lstStyle/>
                    <a:p>
                      <a:pPr algn="just"/>
                      <a:endParaRPr lang="es-PE" sz="1400" b="1" dirty="0">
                        <a:solidFill>
                          <a:srgbClr val="002060"/>
                        </a:solidFill>
                        <a:effectLst/>
                        <a:latin typeface="+mj-lt"/>
                        <a:ea typeface="Calibri" panose="020F0502020204030204" pitchFamily="34" charset="0"/>
                        <a:cs typeface="Poppins" panose="00000500000000000000" pitchFamily="2" charset="0"/>
                      </a:endParaRPr>
                    </a:p>
                  </a:txBody>
                  <a:tcPr>
                    <a:solidFill>
                      <a:schemeClr val="bg1">
                        <a:lumMod val="75000"/>
                      </a:schemeClr>
                    </a:solidFill>
                  </a:tcPr>
                </a:tc>
                <a:tc hMerge="1">
                  <a:txBody>
                    <a:bodyPr/>
                    <a:lstStyle/>
                    <a:p>
                      <a:pPr algn="just"/>
                      <a:endParaRPr lang="es-PE" sz="1400" b="1" dirty="0">
                        <a:solidFill>
                          <a:srgbClr val="002060"/>
                        </a:solidFill>
                        <a:effectLst/>
                        <a:latin typeface="+mj-lt"/>
                        <a:ea typeface="Calibri" panose="020F0502020204030204" pitchFamily="34" charset="0"/>
                        <a:cs typeface="Poppins" panose="00000500000000000000" pitchFamily="2" charset="0"/>
                      </a:endParaRPr>
                    </a:p>
                  </a:txBody>
                  <a:tcPr>
                    <a:solidFill>
                      <a:schemeClr val="bg1">
                        <a:lumMod val="75000"/>
                      </a:schemeClr>
                    </a:solidFill>
                  </a:tcPr>
                </a:tc>
                <a:extLst>
                  <a:ext uri="{0D108BD9-81ED-4DB2-BD59-A6C34878D82A}">
                    <a16:rowId xmlns:a16="http://schemas.microsoft.com/office/drawing/2014/main" val="2438429526"/>
                  </a:ext>
                </a:extLst>
              </a:tr>
              <a:tr h="2081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1</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Conformación del comité.</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gridSpan="2">
                  <a:txBody>
                    <a:bodyPr/>
                    <a:lstStyle/>
                    <a:p>
                      <a:pPr algn="ctr"/>
                      <a:r>
                        <a:rPr lang="en-US" sz="1100" kern="1200">
                          <a:solidFill>
                            <a:srgbClr val="002060"/>
                          </a:solidFill>
                          <a:effectLst/>
                          <a:latin typeface="+mn-lt"/>
                          <a:ea typeface="Calibri" panose="020F0502020204030204" pitchFamily="34" charset="0"/>
                          <a:cs typeface="Poppins" panose="00000500000000000000" pitchFamily="2" charset="0"/>
                        </a:rPr>
                        <a:t>UGEL – IE</a:t>
                      </a:r>
                      <a:endParaRPr lang="es-PE" sz="1100" kern="120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hMerge="1">
                  <a:txBody>
                    <a:bodyPr/>
                    <a:lstStyle/>
                    <a:p>
                      <a:pPr marL="0" algn="ctr" defTabSz="914400" rtl="0" eaLnBrk="1" latinLnBrk="0" hangingPunct="1"/>
                      <a:r>
                        <a:rPr lang="es-ES" sz="1200" kern="1200" dirty="0">
                          <a:solidFill>
                            <a:srgbClr val="002060"/>
                          </a:solidFill>
                          <a:effectLst/>
                          <a:latin typeface="+mn-lt"/>
                          <a:ea typeface="Calibri" panose="020F0502020204030204" pitchFamily="34" charset="0"/>
                          <a:cs typeface="Poppins" panose="00000500000000000000" pitchFamily="2" charset="0"/>
                        </a:rPr>
                        <a:t>Últimas dos semanas de octubre y primera semana de noviembre.</a:t>
                      </a:r>
                      <a:endParaRPr lang="es-PE" sz="12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rowSpan="9">
                  <a:txBody>
                    <a:bodyPr/>
                    <a:lstStyle/>
                    <a:p>
                      <a:pPr marL="0" algn="ctr" defTabSz="914400" rtl="0" eaLnBrk="1" latinLnBrk="0" hangingPunct="1"/>
                      <a:r>
                        <a:rPr lang="es-ES" sz="1100" b="1" kern="1200" dirty="0">
                          <a:solidFill>
                            <a:srgbClr val="002060"/>
                          </a:solidFill>
                          <a:effectLst/>
                          <a:latin typeface="+mn-lt"/>
                          <a:ea typeface="Calibri" panose="020F0502020204030204" pitchFamily="34" charset="0"/>
                          <a:cs typeface="Poppins" panose="00000500000000000000" pitchFamily="2" charset="0"/>
                        </a:rPr>
                        <a:t>Últimas dos semanas de octubre y primera semana de noviembre.</a:t>
                      </a:r>
                      <a:endParaRPr lang="es-PE" sz="1100" b="1"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extLst>
                  <a:ext uri="{0D108BD9-81ED-4DB2-BD59-A6C34878D82A}">
                    <a16:rowId xmlns:a16="http://schemas.microsoft.com/office/drawing/2014/main" val="4284304711"/>
                  </a:ext>
                </a:extLst>
              </a:tr>
              <a:tr h="2169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2</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Recepción de solicitudes para el cambio de área curricular.</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gridSpan="2">
                  <a:txBody>
                    <a:bodyPr/>
                    <a:lstStyle/>
                    <a:p>
                      <a:pPr algn="ctr"/>
                      <a:r>
                        <a:rPr lang="es-ES" sz="1100" kern="1200">
                          <a:solidFill>
                            <a:srgbClr val="002060"/>
                          </a:solidFill>
                          <a:effectLst/>
                          <a:latin typeface="+mn-lt"/>
                          <a:ea typeface="Calibri" panose="020F0502020204030204" pitchFamily="34" charset="0"/>
                          <a:cs typeface="Poppins" panose="00000500000000000000" pitchFamily="2" charset="0"/>
                        </a:rPr>
                        <a:t>Profesor</a:t>
                      </a:r>
                      <a:endParaRPr lang="es-PE" sz="11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hMerge="1">
                  <a:txBody>
                    <a:bodyPr/>
                    <a:lstStyle/>
                    <a:p>
                      <a:endParaRPr lang="es-PE"/>
                    </a:p>
                  </a:txBody>
                  <a:tcPr/>
                </a:tc>
                <a:tc vMerge="1">
                  <a:txBody>
                    <a:bodyPr/>
                    <a:lstStyle/>
                    <a:p>
                      <a:endParaRPr lang="es-PE"/>
                    </a:p>
                  </a:txBody>
                  <a:tcPr/>
                </a:tc>
                <a:extLst>
                  <a:ext uri="{0D108BD9-81ED-4DB2-BD59-A6C34878D82A}">
                    <a16:rowId xmlns:a16="http://schemas.microsoft.com/office/drawing/2014/main" val="2915010601"/>
                  </a:ext>
                </a:extLst>
              </a:tr>
              <a:tr h="188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3</a:t>
                      </a:r>
                    </a:p>
                  </a:txBody>
                  <a:tcPr>
                    <a:solidFill>
                      <a:schemeClr val="bg1">
                        <a:lumMod val="95000"/>
                      </a:schemeClr>
                    </a:solidFill>
                  </a:tcPr>
                </a:tc>
                <a:tc>
                  <a:txBody>
                    <a:bodyPr/>
                    <a:lstStyle/>
                    <a:p>
                      <a:pPr algn="just">
                        <a:tabLst>
                          <a:tab pos="1710055" algn="l"/>
                        </a:tabLst>
                      </a:pPr>
                      <a:r>
                        <a:rPr lang="es-ES" sz="1100" dirty="0">
                          <a:solidFill>
                            <a:srgbClr val="002060"/>
                          </a:solidFill>
                          <a:effectLst/>
                          <a:latin typeface="+mn-lt"/>
                          <a:ea typeface="Calibri" panose="020F0502020204030204" pitchFamily="34" charset="0"/>
                          <a:cs typeface="Poppins" panose="00000500000000000000" pitchFamily="2" charset="0"/>
                        </a:rPr>
                        <a:t>Clasificación de los profesores por área curricular/campo de conocimiento</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rowSpan="3" gridSpan="2">
                  <a:txBody>
                    <a:bodyPr/>
                    <a:lstStyle/>
                    <a:p>
                      <a:pPr algn="ctr"/>
                      <a:r>
                        <a:rPr lang="es-ES" sz="1100" kern="1200">
                          <a:solidFill>
                            <a:srgbClr val="002060"/>
                          </a:solidFill>
                          <a:effectLst/>
                          <a:latin typeface="+mn-lt"/>
                          <a:ea typeface="Calibri" panose="020F0502020204030204" pitchFamily="34" charset="0"/>
                          <a:cs typeface="Poppins" panose="00000500000000000000" pitchFamily="2" charset="0"/>
                        </a:rPr>
                        <a:t>UGEL – IE</a:t>
                      </a:r>
                      <a:endParaRPr lang="es-PE" sz="11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rowSpan="3" hMerge="1">
                  <a:txBody>
                    <a:bodyPr/>
                    <a:lstStyle/>
                    <a:p>
                      <a:endParaRPr lang="es-PE"/>
                    </a:p>
                  </a:txBody>
                  <a:tcPr/>
                </a:tc>
                <a:tc vMerge="1">
                  <a:txBody>
                    <a:bodyPr/>
                    <a:lstStyle/>
                    <a:p>
                      <a:endParaRPr lang="es-PE"/>
                    </a:p>
                  </a:txBody>
                  <a:tcPr/>
                </a:tc>
                <a:extLst>
                  <a:ext uri="{0D108BD9-81ED-4DB2-BD59-A6C34878D82A}">
                    <a16:rowId xmlns:a16="http://schemas.microsoft.com/office/drawing/2014/main" val="412619357"/>
                  </a:ext>
                </a:extLst>
              </a:tr>
              <a:tr h="3199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4</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Aplicación de criterios de prelación</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gridSpan="2" vMerge="1">
                  <a:txBody>
                    <a:bodyPr/>
                    <a:lstStyle/>
                    <a:p>
                      <a:endParaRPr lang="es-PE"/>
                    </a:p>
                  </a:txBody>
                  <a:tcPr/>
                </a:tc>
                <a:tc hMerge="1" vMerge="1">
                  <a:txBody>
                    <a:bodyPr/>
                    <a:lstStyle/>
                    <a:p>
                      <a:endParaRPr lang="es-PE"/>
                    </a:p>
                  </a:txBody>
                  <a:tcPr/>
                </a:tc>
                <a:tc vMerge="1">
                  <a:txBody>
                    <a:bodyPr/>
                    <a:lstStyle/>
                    <a:p>
                      <a:endParaRPr lang="es-PE"/>
                    </a:p>
                  </a:txBody>
                  <a:tcPr/>
                </a:tc>
                <a:extLst>
                  <a:ext uri="{0D108BD9-81ED-4DB2-BD59-A6C34878D82A}">
                    <a16:rowId xmlns:a16="http://schemas.microsoft.com/office/drawing/2014/main" val="686517792"/>
                  </a:ext>
                </a:extLst>
              </a:tr>
              <a:tr h="210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5</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Asignación de la carga horaria a la plaza (ocupada, vacante).</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gridSpan="2" vMerge="1">
                  <a:txBody>
                    <a:bodyPr/>
                    <a:lstStyle/>
                    <a:p>
                      <a:endParaRPr lang="es-PE"/>
                    </a:p>
                  </a:txBody>
                  <a:tcPr/>
                </a:tc>
                <a:tc hMerge="1" vMerge="1">
                  <a:txBody>
                    <a:bodyPr/>
                    <a:lstStyle/>
                    <a:p>
                      <a:endParaRPr lang="es-PE"/>
                    </a:p>
                  </a:txBody>
                  <a:tcPr/>
                </a:tc>
                <a:tc vMerge="1">
                  <a:txBody>
                    <a:bodyPr/>
                    <a:lstStyle/>
                    <a:p>
                      <a:endParaRPr lang="es-PE"/>
                    </a:p>
                  </a:txBody>
                  <a:tcPr/>
                </a:tc>
                <a:extLst>
                  <a:ext uri="{0D108BD9-81ED-4DB2-BD59-A6C34878D82A}">
                    <a16:rowId xmlns:a16="http://schemas.microsoft.com/office/drawing/2014/main" val="1665596689"/>
                  </a:ext>
                </a:extLst>
              </a:tr>
              <a:tr h="1727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6</a:t>
                      </a:r>
                    </a:p>
                  </a:txBody>
                  <a:tcPr>
                    <a:solidFill>
                      <a:schemeClr val="bg1">
                        <a:lumMod val="95000"/>
                      </a:schemeClr>
                    </a:solidFill>
                  </a:tcPr>
                </a:tc>
                <a:tc>
                  <a:txBody>
                    <a:bodyPr/>
                    <a:lstStyle/>
                    <a:p>
                      <a:pPr algn="just"/>
                      <a:r>
                        <a:rPr lang="es-ES" sz="1100">
                          <a:solidFill>
                            <a:srgbClr val="002060"/>
                          </a:solidFill>
                          <a:effectLst/>
                          <a:latin typeface="+mn-lt"/>
                          <a:ea typeface="Calibri" panose="020F0502020204030204" pitchFamily="34" charset="0"/>
                          <a:cs typeface="Poppins" panose="00000500000000000000" pitchFamily="2" charset="0"/>
                        </a:rPr>
                        <a:t>Presentación de reclamos</a:t>
                      </a:r>
                      <a:endParaRPr lang="es-PE" sz="110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gridSpan="2">
                  <a:txBody>
                    <a:bodyPr/>
                    <a:lstStyle/>
                    <a:p>
                      <a:pPr algn="ctr"/>
                      <a:r>
                        <a:rPr lang="es-ES" sz="1100" kern="1200">
                          <a:solidFill>
                            <a:srgbClr val="002060"/>
                          </a:solidFill>
                          <a:effectLst/>
                          <a:latin typeface="+mn-lt"/>
                          <a:ea typeface="Calibri" panose="020F0502020204030204" pitchFamily="34" charset="0"/>
                          <a:cs typeface="Poppins" panose="00000500000000000000" pitchFamily="2" charset="0"/>
                        </a:rPr>
                        <a:t>Profesor</a:t>
                      </a:r>
                      <a:endParaRPr lang="es-PE" sz="11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hMerge="1">
                  <a:txBody>
                    <a:bodyPr/>
                    <a:lstStyle/>
                    <a:p>
                      <a:endParaRPr lang="es-PE"/>
                    </a:p>
                  </a:txBody>
                  <a:tcPr/>
                </a:tc>
                <a:tc vMerge="1">
                  <a:txBody>
                    <a:bodyPr/>
                    <a:lstStyle/>
                    <a:p>
                      <a:endParaRPr lang="es-PE"/>
                    </a:p>
                  </a:txBody>
                  <a:tcPr/>
                </a:tc>
                <a:extLst>
                  <a:ext uri="{0D108BD9-81ED-4DB2-BD59-A6C34878D82A}">
                    <a16:rowId xmlns:a16="http://schemas.microsoft.com/office/drawing/2014/main" val="391445225"/>
                  </a:ext>
                </a:extLst>
              </a:tr>
              <a:tr h="1538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7</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Atención de reclamos</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rowSpan="2" gridSpan="2">
                  <a:txBody>
                    <a:bodyPr/>
                    <a:lstStyle/>
                    <a:p>
                      <a:pPr algn="ctr"/>
                      <a:r>
                        <a:rPr lang="es-ES" sz="1100" kern="1200">
                          <a:solidFill>
                            <a:srgbClr val="002060"/>
                          </a:solidFill>
                          <a:effectLst/>
                          <a:latin typeface="+mn-lt"/>
                          <a:ea typeface="Calibri" panose="020F0502020204030204" pitchFamily="34" charset="0"/>
                          <a:cs typeface="Poppins" panose="00000500000000000000" pitchFamily="2" charset="0"/>
                        </a:rPr>
                        <a:t>UGEL – IE</a:t>
                      </a:r>
                      <a:endParaRPr lang="es-PE" sz="11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rowSpan="2" hMerge="1">
                  <a:txBody>
                    <a:bodyPr/>
                    <a:lstStyle/>
                    <a:p>
                      <a:endParaRPr lang="es-PE"/>
                    </a:p>
                  </a:txBody>
                  <a:tcPr/>
                </a:tc>
                <a:tc vMerge="1">
                  <a:txBody>
                    <a:bodyPr/>
                    <a:lstStyle/>
                    <a:p>
                      <a:endParaRPr lang="es-PE"/>
                    </a:p>
                  </a:txBody>
                  <a:tcPr/>
                </a:tc>
                <a:extLst>
                  <a:ext uri="{0D108BD9-81ED-4DB2-BD59-A6C34878D82A}">
                    <a16:rowId xmlns:a16="http://schemas.microsoft.com/office/drawing/2014/main" val="1638261660"/>
                  </a:ext>
                </a:extLst>
              </a:tr>
              <a:tr h="1810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8</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Elaboración del cuadro de distribución de horas pedagógicas.</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gridSpan="2" vMerge="1">
                  <a:txBody>
                    <a:bodyPr/>
                    <a:lstStyle/>
                    <a:p>
                      <a:endParaRPr lang="es-PE"/>
                    </a:p>
                  </a:txBody>
                  <a:tcPr/>
                </a:tc>
                <a:tc hMerge="1" vMerge="1">
                  <a:txBody>
                    <a:bodyPr/>
                    <a:lstStyle/>
                    <a:p>
                      <a:endParaRPr lang="es-PE"/>
                    </a:p>
                  </a:txBody>
                  <a:tcPr/>
                </a:tc>
                <a:tc vMerge="1">
                  <a:txBody>
                    <a:bodyPr/>
                    <a:lstStyle/>
                    <a:p>
                      <a:endParaRPr lang="es-PE"/>
                    </a:p>
                  </a:txBody>
                  <a:tcPr/>
                </a:tc>
                <a:extLst>
                  <a:ext uri="{0D108BD9-81ED-4DB2-BD59-A6C34878D82A}">
                    <a16:rowId xmlns:a16="http://schemas.microsoft.com/office/drawing/2014/main" val="3847666674"/>
                  </a:ext>
                </a:extLst>
              </a:tr>
              <a:tr h="236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9</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Presentación de la propuesta de cuadro de distribución de horas pedagógicas.</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gridSpan="2">
                  <a:txBody>
                    <a:bodyPr/>
                    <a:lstStyle/>
                    <a:p>
                      <a:pPr algn="ctr"/>
                      <a:r>
                        <a:rPr lang="es-ES" sz="1100" kern="1200" dirty="0">
                          <a:solidFill>
                            <a:srgbClr val="002060"/>
                          </a:solidFill>
                          <a:effectLst/>
                          <a:latin typeface="+mn-lt"/>
                          <a:ea typeface="Calibri" panose="020F0502020204030204" pitchFamily="34" charset="0"/>
                          <a:cs typeface="Poppins" panose="00000500000000000000" pitchFamily="2" charset="0"/>
                        </a:rPr>
                        <a:t>IE</a:t>
                      </a:r>
                      <a:endParaRPr lang="es-PE" sz="11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hMerge="1">
                  <a:txBody>
                    <a:bodyPr/>
                    <a:lstStyle/>
                    <a:p>
                      <a:endParaRPr lang="es-PE"/>
                    </a:p>
                  </a:txBody>
                  <a:tcPr/>
                </a:tc>
                <a:tc vMerge="1">
                  <a:txBody>
                    <a:bodyPr/>
                    <a:lstStyle/>
                    <a:p>
                      <a:endParaRPr lang="es-PE"/>
                    </a:p>
                  </a:txBody>
                  <a:tcPr/>
                </a:tc>
                <a:extLst>
                  <a:ext uri="{0D108BD9-81ED-4DB2-BD59-A6C34878D82A}">
                    <a16:rowId xmlns:a16="http://schemas.microsoft.com/office/drawing/2014/main" val="3824191851"/>
                  </a:ext>
                </a:extLst>
              </a:tr>
              <a:tr h="319921">
                <a:tc gridSpan="5">
                  <a:txBody>
                    <a:bodyPr/>
                    <a:lstStyle/>
                    <a:p>
                      <a:pPr marR="0" algn="just" rtl="0">
                        <a:lnSpc>
                          <a:spcPct val="100000"/>
                        </a:lnSpc>
                        <a:spcBef>
                          <a:spcPts val="0"/>
                        </a:spcBef>
                        <a:spcAft>
                          <a:spcPts val="0"/>
                        </a:spcAft>
                        <a:buClr>
                          <a:srgbClr val="000000"/>
                        </a:buClr>
                        <a:buFont typeface="Arial"/>
                      </a:pPr>
                      <a:r>
                        <a:rPr lang="es-ES" sz="1100" b="1" i="0" u="none" strike="noStrike" cap="none" dirty="0">
                          <a:solidFill>
                            <a:srgbClr val="002060"/>
                          </a:solidFill>
                          <a:effectLst/>
                          <a:latin typeface="+mj-lt"/>
                          <a:ea typeface="Calibri" panose="020F0502020204030204" pitchFamily="34" charset="0"/>
                          <a:cs typeface="Poppins" panose="00000500000000000000" pitchFamily="2" charset="0"/>
                          <a:sym typeface="Arial"/>
                        </a:rPr>
                        <a:t>Segunda etapa</a:t>
                      </a:r>
                      <a:endParaRPr lang="es-PE" sz="1100" b="1" i="0" u="none" strike="noStrike" cap="none" dirty="0">
                        <a:solidFill>
                          <a:srgbClr val="002060"/>
                        </a:solidFill>
                        <a:effectLst/>
                        <a:latin typeface="+mj-lt"/>
                        <a:ea typeface="Calibri" panose="020F0502020204030204" pitchFamily="34" charset="0"/>
                        <a:cs typeface="Poppins" panose="00000500000000000000" pitchFamily="2" charset="0"/>
                        <a:sym typeface="Arial"/>
                      </a:endParaRPr>
                    </a:p>
                  </a:txBody>
                  <a:tcPr>
                    <a:solidFill>
                      <a:schemeClr val="bg1">
                        <a:lumMod val="75000"/>
                      </a:schemeClr>
                    </a:solidFill>
                  </a:tcPr>
                </a:tc>
                <a:tc hMerge="1">
                  <a:txBody>
                    <a:bodyPr/>
                    <a:lstStyle/>
                    <a:p>
                      <a:pPr algn="just"/>
                      <a:endParaRPr lang="es-PE" sz="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75000"/>
                      </a:schemeClr>
                    </a:solidFill>
                  </a:tcPr>
                </a:tc>
                <a:tc hMerge="1">
                  <a:txBody>
                    <a:bodyPr/>
                    <a:lstStyle/>
                    <a:p>
                      <a:endParaRPr lang="es-PE"/>
                    </a:p>
                  </a:txBody>
                  <a:tcPr/>
                </a:tc>
                <a:tc hMerge="1">
                  <a:txBody>
                    <a:bodyPr/>
                    <a:lstStyle/>
                    <a:p>
                      <a:pPr marR="0" algn="just" rtl="0">
                        <a:lnSpc>
                          <a:spcPct val="100000"/>
                        </a:lnSpc>
                        <a:spcBef>
                          <a:spcPts val="0"/>
                        </a:spcBef>
                        <a:spcAft>
                          <a:spcPts val="0"/>
                        </a:spcAft>
                        <a:buClr>
                          <a:srgbClr val="000000"/>
                        </a:buClr>
                        <a:buFont typeface="Arial"/>
                      </a:pPr>
                      <a:endParaRPr lang="es-PE" sz="1400" b="1" i="0" u="none" strike="noStrike" cap="none" dirty="0">
                        <a:solidFill>
                          <a:srgbClr val="002060"/>
                        </a:solidFill>
                        <a:effectLst/>
                        <a:latin typeface="+mj-lt"/>
                        <a:ea typeface="Calibri" panose="020F0502020204030204" pitchFamily="34" charset="0"/>
                        <a:cs typeface="Poppins" panose="00000500000000000000" pitchFamily="2" charset="0"/>
                        <a:sym typeface="Arial"/>
                      </a:endParaRPr>
                    </a:p>
                  </a:txBody>
                  <a:tcPr>
                    <a:solidFill>
                      <a:schemeClr val="bg1">
                        <a:lumMod val="75000"/>
                      </a:schemeClr>
                    </a:solidFill>
                  </a:tcPr>
                </a:tc>
                <a:tc hMerge="1">
                  <a:txBody>
                    <a:bodyPr/>
                    <a:lstStyle/>
                    <a:p>
                      <a:pPr marR="0" algn="just" rtl="0">
                        <a:lnSpc>
                          <a:spcPct val="100000"/>
                        </a:lnSpc>
                        <a:spcBef>
                          <a:spcPts val="0"/>
                        </a:spcBef>
                        <a:spcAft>
                          <a:spcPts val="0"/>
                        </a:spcAft>
                        <a:buClr>
                          <a:srgbClr val="000000"/>
                        </a:buClr>
                        <a:buFont typeface="Arial"/>
                      </a:pPr>
                      <a:endParaRPr lang="es-PE" sz="1400" b="1" i="0" u="none" strike="noStrike" cap="none" dirty="0">
                        <a:solidFill>
                          <a:srgbClr val="002060"/>
                        </a:solidFill>
                        <a:effectLst/>
                        <a:latin typeface="+mj-lt"/>
                        <a:ea typeface="Calibri" panose="020F0502020204030204" pitchFamily="34" charset="0"/>
                        <a:cs typeface="Poppins" panose="00000500000000000000" pitchFamily="2" charset="0"/>
                        <a:sym typeface="Arial"/>
                      </a:endParaRPr>
                    </a:p>
                  </a:txBody>
                  <a:tcPr>
                    <a:solidFill>
                      <a:schemeClr val="bg1">
                        <a:lumMod val="75000"/>
                      </a:schemeClr>
                    </a:solidFill>
                  </a:tcPr>
                </a:tc>
                <a:extLst>
                  <a:ext uri="{0D108BD9-81ED-4DB2-BD59-A6C34878D82A}">
                    <a16:rowId xmlns:a16="http://schemas.microsoft.com/office/drawing/2014/main" val="3429440987"/>
                  </a:ext>
                </a:extLst>
              </a:tr>
              <a:tr h="3199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10</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Revisión de las propuestas de cuadro de distribución de horas pedagógicas.</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rowSpan="3">
                  <a:txBody>
                    <a:bodyPr/>
                    <a:lstStyle/>
                    <a:p>
                      <a:pPr algn="ctr"/>
                      <a:r>
                        <a:rPr lang="es-ES" sz="1100" kern="1200">
                          <a:solidFill>
                            <a:srgbClr val="002060"/>
                          </a:solidFill>
                          <a:effectLst/>
                          <a:latin typeface="+mn-lt"/>
                          <a:ea typeface="Calibri" panose="020F0502020204030204" pitchFamily="34" charset="0"/>
                          <a:cs typeface="Poppins" panose="00000500000000000000" pitchFamily="2" charset="0"/>
                        </a:rPr>
                        <a:t>UGEL</a:t>
                      </a:r>
                      <a:endParaRPr lang="es-PE" sz="11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rowSpan="3" gridSpan="2">
                  <a:txBody>
                    <a:bodyPr/>
                    <a:lstStyle/>
                    <a:p>
                      <a:pPr marL="0" algn="ctr" defTabSz="914400" rtl="0" eaLnBrk="1" latinLnBrk="0" hangingPunct="1"/>
                      <a:r>
                        <a:rPr lang="es-ES" sz="1100" b="1" kern="1200" dirty="0">
                          <a:solidFill>
                            <a:srgbClr val="002060"/>
                          </a:solidFill>
                          <a:effectLst/>
                          <a:latin typeface="+mn-lt"/>
                          <a:ea typeface="Calibri" panose="020F0502020204030204" pitchFamily="34" charset="0"/>
                          <a:cs typeface="Poppins" panose="00000500000000000000" pitchFamily="2" charset="0"/>
                        </a:rPr>
                        <a:t>Entre la 2da y 4ta semana de noviembre.</a:t>
                      </a:r>
                      <a:endParaRPr lang="es-PE" sz="1100" b="1"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rowSpan="3" hMerge="1">
                  <a:txBody>
                    <a:bodyPr/>
                    <a:lstStyle/>
                    <a:p>
                      <a:pPr marL="0" algn="ctr" defTabSz="914400" rtl="0" eaLnBrk="1" latinLnBrk="0" hangingPunct="1"/>
                      <a:endParaRPr lang="es-PE" sz="12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extLst>
                  <a:ext uri="{0D108BD9-81ED-4DB2-BD59-A6C34878D82A}">
                    <a16:rowId xmlns:a16="http://schemas.microsoft.com/office/drawing/2014/main" val="531625645"/>
                  </a:ext>
                </a:extLst>
              </a:tr>
              <a:tr h="1776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11</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Aprobación de la propuesta cuadro de distribución de horas pedagógicas.</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vMerge="1">
                  <a:txBody>
                    <a:bodyPr/>
                    <a:lstStyle/>
                    <a:p>
                      <a:endParaRPr lang="es-PE"/>
                    </a:p>
                  </a:txBody>
                  <a:tcPr/>
                </a:tc>
                <a:tc gridSpan="2" vMerge="1">
                  <a:txBody>
                    <a:bodyPr/>
                    <a:lstStyle/>
                    <a:p>
                      <a:endParaRPr lang="es-PE"/>
                    </a:p>
                  </a:txBody>
                  <a:tcPr/>
                </a:tc>
                <a:tc hMerge="1" vMerge="1">
                  <a:txBody>
                    <a:bodyPr/>
                    <a:lstStyle/>
                    <a:p>
                      <a:endParaRPr lang="es-PE"/>
                    </a:p>
                  </a:txBody>
                  <a:tcPr/>
                </a:tc>
                <a:extLst>
                  <a:ext uri="{0D108BD9-81ED-4DB2-BD59-A6C34878D82A}">
                    <a16:rowId xmlns:a16="http://schemas.microsoft.com/office/drawing/2014/main" val="50497148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12</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Elaboración del proyecto de resolución de aprobación de cuadro de distribución de horas pedagógicas.</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vMerge="1">
                  <a:txBody>
                    <a:bodyPr/>
                    <a:lstStyle/>
                    <a:p>
                      <a:endParaRPr lang="es-PE"/>
                    </a:p>
                  </a:txBody>
                  <a:tcPr/>
                </a:tc>
                <a:tc gridSpan="2" vMerge="1">
                  <a:txBody>
                    <a:bodyPr/>
                    <a:lstStyle/>
                    <a:p>
                      <a:endParaRPr lang="es-PE"/>
                    </a:p>
                  </a:txBody>
                  <a:tcPr/>
                </a:tc>
                <a:tc hMerge="1" vMerge="1">
                  <a:txBody>
                    <a:bodyPr/>
                    <a:lstStyle/>
                    <a:p>
                      <a:endParaRPr lang="es-PE"/>
                    </a:p>
                  </a:txBody>
                  <a:tcPr/>
                </a:tc>
                <a:extLst>
                  <a:ext uri="{0D108BD9-81ED-4DB2-BD59-A6C34878D82A}">
                    <a16:rowId xmlns:a16="http://schemas.microsoft.com/office/drawing/2014/main" val="3804886965"/>
                  </a:ext>
                </a:extLst>
              </a:tr>
              <a:tr h="319921">
                <a:tc gridSpan="5">
                  <a:txBody>
                    <a:bodyPr/>
                    <a:lstStyle/>
                    <a:p>
                      <a:pPr marR="0" algn="just" rtl="0">
                        <a:lnSpc>
                          <a:spcPct val="100000"/>
                        </a:lnSpc>
                        <a:spcBef>
                          <a:spcPts val="0"/>
                        </a:spcBef>
                        <a:spcAft>
                          <a:spcPts val="0"/>
                        </a:spcAft>
                        <a:buClr>
                          <a:srgbClr val="000000"/>
                        </a:buClr>
                        <a:buFont typeface="Arial"/>
                      </a:pPr>
                      <a:r>
                        <a:rPr lang="es-ES" sz="1100" b="1" i="0" u="none" strike="noStrike" cap="none" dirty="0">
                          <a:solidFill>
                            <a:srgbClr val="002060"/>
                          </a:solidFill>
                          <a:effectLst/>
                          <a:latin typeface="+mj-lt"/>
                          <a:ea typeface="Calibri" panose="020F0502020204030204" pitchFamily="34" charset="0"/>
                          <a:cs typeface="Poppins" panose="00000500000000000000" pitchFamily="2" charset="0"/>
                          <a:sym typeface="Arial"/>
                        </a:rPr>
                        <a:t>Tercera etapa </a:t>
                      </a:r>
                      <a:endParaRPr lang="es-PE" sz="1100" b="1" i="0" u="none" strike="noStrike" cap="none" dirty="0">
                        <a:solidFill>
                          <a:srgbClr val="002060"/>
                        </a:solidFill>
                        <a:effectLst/>
                        <a:latin typeface="+mj-lt"/>
                        <a:ea typeface="Calibri" panose="020F0502020204030204" pitchFamily="34" charset="0"/>
                        <a:cs typeface="Poppins" panose="00000500000000000000" pitchFamily="2" charset="0"/>
                        <a:sym typeface="Arial"/>
                      </a:endParaRPr>
                    </a:p>
                  </a:txBody>
                  <a:tcPr>
                    <a:solidFill>
                      <a:schemeClr val="bg1">
                        <a:lumMod val="75000"/>
                      </a:schemeClr>
                    </a:solidFill>
                  </a:tcPr>
                </a:tc>
                <a:tc hMerge="1">
                  <a:txBody>
                    <a:bodyPr/>
                    <a:lstStyle/>
                    <a:p>
                      <a:pPr algn="just"/>
                      <a:endParaRPr lang="es-PE" sz="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75000"/>
                      </a:schemeClr>
                    </a:solidFill>
                  </a:tcPr>
                </a:tc>
                <a:tc hMerge="1">
                  <a:txBody>
                    <a:bodyPr/>
                    <a:lstStyle/>
                    <a:p>
                      <a:pPr algn="ctr"/>
                      <a:endParaRPr lang="es-PE" sz="12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75000"/>
                      </a:schemeClr>
                    </a:solidFill>
                  </a:tcPr>
                </a:tc>
                <a:tc hMerge="1">
                  <a:txBody>
                    <a:bodyPr/>
                    <a:lstStyle/>
                    <a:p>
                      <a:pPr marL="0" algn="ctr" defTabSz="914400" rtl="0" eaLnBrk="1" latinLnBrk="0" hangingPunct="1"/>
                      <a:endParaRPr lang="es-PE" sz="12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75000"/>
                      </a:schemeClr>
                    </a:solidFill>
                  </a:tcPr>
                </a:tc>
                <a:tc hMerge="1">
                  <a:txBody>
                    <a:bodyPr/>
                    <a:lstStyle/>
                    <a:p>
                      <a:pPr marL="0" algn="ctr" defTabSz="914400" rtl="0" eaLnBrk="1" latinLnBrk="0" hangingPunct="1"/>
                      <a:endParaRPr lang="es-PE" sz="12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75000"/>
                      </a:schemeClr>
                    </a:solidFill>
                  </a:tcPr>
                </a:tc>
                <a:extLst>
                  <a:ext uri="{0D108BD9-81ED-4DB2-BD59-A6C34878D82A}">
                    <a16:rowId xmlns:a16="http://schemas.microsoft.com/office/drawing/2014/main" val="1051765429"/>
                  </a:ext>
                </a:extLst>
              </a:tr>
              <a:tr h="3199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13</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Ingreso de información del cuadro de distribución de horas pedagógicas en el Sistema Nexus.</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a:txBody>
                    <a:bodyPr/>
                    <a:lstStyle/>
                    <a:p>
                      <a:pPr algn="ctr"/>
                      <a:r>
                        <a:rPr lang="es-ES" sz="1100" kern="1200" dirty="0">
                          <a:solidFill>
                            <a:srgbClr val="002060"/>
                          </a:solidFill>
                          <a:effectLst/>
                          <a:latin typeface="+mn-lt"/>
                          <a:ea typeface="Calibri" panose="020F0502020204030204" pitchFamily="34" charset="0"/>
                          <a:cs typeface="Poppins" panose="00000500000000000000" pitchFamily="2" charset="0"/>
                        </a:rPr>
                        <a:t>UGEL</a:t>
                      </a:r>
                      <a:endParaRPr lang="es-PE" sz="11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gridSpan="2">
                  <a:txBody>
                    <a:bodyPr/>
                    <a:lstStyle/>
                    <a:p>
                      <a:pPr marL="0" algn="ctr" defTabSz="914400" rtl="0" eaLnBrk="1" latinLnBrk="0" hangingPunct="1"/>
                      <a:r>
                        <a:rPr lang="es-ES" sz="1100" b="1" kern="1200" dirty="0">
                          <a:solidFill>
                            <a:srgbClr val="002060"/>
                          </a:solidFill>
                          <a:effectLst/>
                          <a:latin typeface="+mn-lt"/>
                          <a:ea typeface="Calibri" panose="020F0502020204030204" pitchFamily="34" charset="0"/>
                          <a:cs typeface="Poppins" panose="00000500000000000000" pitchFamily="2" charset="0"/>
                        </a:rPr>
                        <a:t>Entre la 1ra y 3ra semana de diciembre.</a:t>
                      </a:r>
                      <a:endParaRPr lang="es-PE" sz="1100" b="1"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hMerge="1">
                  <a:txBody>
                    <a:bodyPr/>
                    <a:lstStyle/>
                    <a:p>
                      <a:pPr marL="0" algn="ctr" defTabSz="914400" rtl="0" eaLnBrk="1" latinLnBrk="0" hangingPunct="1"/>
                      <a:endParaRPr lang="es-PE" sz="12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75000"/>
                      </a:schemeClr>
                    </a:solidFill>
                  </a:tcPr>
                </a:tc>
                <a:extLst>
                  <a:ext uri="{0D108BD9-81ED-4DB2-BD59-A6C34878D82A}">
                    <a16:rowId xmlns:a16="http://schemas.microsoft.com/office/drawing/2014/main" val="1138902413"/>
                  </a:ext>
                </a:extLst>
              </a:tr>
            </a:tbl>
          </a:graphicData>
        </a:graphic>
      </p:graphicFrame>
    </p:spTree>
    <p:extLst>
      <p:ext uri="{BB962C8B-B14F-4D97-AF65-F5344CB8AC3E}">
        <p14:creationId xmlns:p14="http://schemas.microsoft.com/office/powerpoint/2010/main" val="1300642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304712" y="4412137"/>
            <a:ext cx="7427743" cy="1325563"/>
          </a:xfrm>
          <a:prstGeom prst="rect">
            <a:avLst/>
          </a:prstGeom>
          <a:noFill/>
          <a:ln>
            <a:noFill/>
          </a:ln>
        </p:spPr>
        <p:txBody>
          <a:bodyPr spcFirstLastPara="1" wrap="square" lIns="91425" tIns="45700" rIns="91425" bIns="45700" anchor="ctr" anchorCtr="0">
            <a:normAutofit/>
          </a:bodyPr>
          <a:lstStyle/>
          <a:p>
            <a:pPr lvl="0">
              <a:buClr>
                <a:schemeClr val="lt1"/>
              </a:buClr>
              <a:buSzPts val="5400"/>
            </a:pPr>
            <a:r>
              <a:rPr lang="es-PE" sz="6000" b="1" dirty="0">
                <a:solidFill>
                  <a:schemeClr val="bg1"/>
                </a:solidFill>
                <a:latin typeface="+mj-lt"/>
                <a:cs typeface="Poppins" pitchFamily="2" charset="77"/>
              </a:rPr>
              <a:t>Conceptos y plazos</a:t>
            </a:r>
            <a:endParaRPr sz="4800" dirty="0">
              <a:latin typeface="+mj-lt"/>
            </a:endParaRPr>
          </a:p>
        </p:txBody>
      </p:sp>
      <p:cxnSp>
        <p:nvCxnSpPr>
          <p:cNvPr id="98" name="Google Shape;98;p2"/>
          <p:cNvCxnSpPr/>
          <p:nvPr/>
        </p:nvCxnSpPr>
        <p:spPr>
          <a:xfrm>
            <a:off x="4501662" y="5721714"/>
            <a:ext cx="6893169" cy="0"/>
          </a:xfrm>
          <a:prstGeom prst="straightConnector1">
            <a:avLst/>
          </a:prstGeom>
          <a:noFill/>
          <a:ln w="12700" cap="flat" cmpd="sng">
            <a:solidFill>
              <a:srgbClr val="FFFFFF"/>
            </a:solidFill>
            <a:prstDash val="solid"/>
            <a:round/>
            <a:headEnd type="none" w="sm" len="sm"/>
            <a:tailEnd type="none" w="sm" len="sm"/>
          </a:ln>
        </p:spPr>
      </p:cxnSp>
      <p:sp>
        <p:nvSpPr>
          <p:cNvPr id="99" name="Google Shape;99;p2"/>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0" name="Google Shape;100;p2"/>
          <p:cNvPicPr preferRelativeResize="0"/>
          <p:nvPr/>
        </p:nvPicPr>
        <p:blipFill rotWithShape="1">
          <a:blip r:embed="rId4">
            <a:alphaModFix/>
          </a:blip>
          <a:srcRect/>
          <a:stretch/>
        </p:blipFill>
        <p:spPr>
          <a:xfrm>
            <a:off x="655496" y="215991"/>
            <a:ext cx="2140434" cy="429859"/>
          </a:xfrm>
          <a:prstGeom prst="rect">
            <a:avLst/>
          </a:prstGeom>
          <a:noFill/>
          <a:ln>
            <a:noFill/>
          </a:ln>
        </p:spPr>
      </p:pic>
      <p:pic>
        <p:nvPicPr>
          <p:cNvPr id="101" name="Google Shape;101;p2"/>
          <p:cNvPicPr preferRelativeResize="0"/>
          <p:nvPr/>
        </p:nvPicPr>
        <p:blipFill>
          <a:blip r:embed="rId5">
            <a:alphaModFix/>
          </a:blip>
          <a:stretch>
            <a:fillRect/>
          </a:stretch>
        </p:blipFill>
        <p:spPr>
          <a:xfrm>
            <a:off x="10288426" y="48337"/>
            <a:ext cx="1065375" cy="703988"/>
          </a:xfrm>
          <a:prstGeom prst="rect">
            <a:avLst/>
          </a:prstGeom>
          <a:noFill/>
          <a:ln>
            <a:noFill/>
          </a:ln>
        </p:spPr>
      </p:pic>
      <p:pic>
        <p:nvPicPr>
          <p:cNvPr id="102" name="Google Shape;102;p2"/>
          <p:cNvPicPr preferRelativeResize="0"/>
          <p:nvPr/>
        </p:nvPicPr>
        <p:blipFill rotWithShape="1">
          <a:blip r:embed="rId6">
            <a:alphaModFix/>
          </a:blip>
          <a:srcRect/>
          <a:stretch/>
        </p:blipFill>
        <p:spPr>
          <a:xfrm>
            <a:off x="734657" y="173176"/>
            <a:ext cx="2061275" cy="454311"/>
          </a:xfrm>
          <a:prstGeom prst="rect">
            <a:avLst/>
          </a:prstGeom>
          <a:noFill/>
          <a:ln>
            <a:noFill/>
          </a:ln>
        </p:spPr>
      </p:pic>
      <p:pic>
        <p:nvPicPr>
          <p:cNvPr id="10" name="Imagen 9">
            <a:extLst>
              <a:ext uri="{FF2B5EF4-FFF2-40B4-BE49-F238E27FC236}">
                <a16:creationId xmlns:a16="http://schemas.microsoft.com/office/drawing/2014/main" id="{DD091787-4C79-4481-BAEE-E89B6752E259}"/>
              </a:ext>
            </a:extLst>
          </p:cNvPr>
          <p:cNvPicPr>
            <a:picLocks noChangeAspect="1"/>
          </p:cNvPicPr>
          <p:nvPr/>
        </p:nvPicPr>
        <p:blipFill>
          <a:blip r:embed="rId7">
            <a:duotone>
              <a:prstClr val="black"/>
              <a:schemeClr val="tx2">
                <a:tint val="45000"/>
                <a:satMod val="400000"/>
              </a:schemeClr>
            </a:duotone>
          </a:blip>
          <a:srcRect/>
          <a:stretch/>
        </p:blipFill>
        <p:spPr>
          <a:xfrm>
            <a:off x="5468471" y="150356"/>
            <a:ext cx="1667199" cy="50460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304712" y="4412137"/>
            <a:ext cx="7427743" cy="1325563"/>
          </a:xfrm>
          <a:prstGeom prst="rect">
            <a:avLst/>
          </a:prstGeom>
          <a:noFill/>
          <a:ln>
            <a:noFill/>
          </a:ln>
        </p:spPr>
        <p:txBody>
          <a:bodyPr spcFirstLastPara="1" wrap="square" lIns="91425" tIns="45700" rIns="91425" bIns="45700" anchor="ctr" anchorCtr="0">
            <a:normAutofit fontScale="90000"/>
          </a:bodyPr>
          <a:lstStyle/>
          <a:p>
            <a:pPr lvl="0">
              <a:buClr>
                <a:schemeClr val="lt1"/>
              </a:buClr>
              <a:buSzPts val="5400"/>
            </a:pPr>
            <a:r>
              <a:rPr lang="es-PE" sz="5600" b="1" dirty="0">
                <a:solidFill>
                  <a:schemeClr val="bg1"/>
                </a:solidFill>
                <a:latin typeface="+mj-lt"/>
                <a:cs typeface="Poppins" pitchFamily="2" charset="77"/>
              </a:rPr>
              <a:t>Revisión y aprobación</a:t>
            </a:r>
            <a:endParaRPr sz="5600" dirty="0">
              <a:latin typeface="+mj-lt"/>
            </a:endParaRPr>
          </a:p>
        </p:txBody>
      </p:sp>
      <p:cxnSp>
        <p:nvCxnSpPr>
          <p:cNvPr id="98" name="Google Shape;98;p2"/>
          <p:cNvCxnSpPr/>
          <p:nvPr/>
        </p:nvCxnSpPr>
        <p:spPr>
          <a:xfrm>
            <a:off x="4501662" y="5721714"/>
            <a:ext cx="6893169" cy="0"/>
          </a:xfrm>
          <a:prstGeom prst="straightConnector1">
            <a:avLst/>
          </a:prstGeom>
          <a:noFill/>
          <a:ln w="12700" cap="flat" cmpd="sng">
            <a:solidFill>
              <a:srgbClr val="FFFFFF"/>
            </a:solidFill>
            <a:prstDash val="solid"/>
            <a:round/>
            <a:headEnd type="none" w="sm" len="sm"/>
            <a:tailEnd type="none" w="sm" len="sm"/>
          </a:ln>
        </p:spPr>
      </p:cxnSp>
      <p:sp>
        <p:nvSpPr>
          <p:cNvPr id="99" name="Google Shape;99;p2"/>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00" name="Google Shape;100;p2"/>
          <p:cNvPicPr preferRelativeResize="0"/>
          <p:nvPr/>
        </p:nvPicPr>
        <p:blipFill rotWithShape="1">
          <a:blip r:embed="rId4">
            <a:alphaModFix/>
          </a:blip>
          <a:srcRect/>
          <a:stretch/>
        </p:blipFill>
        <p:spPr>
          <a:xfrm>
            <a:off x="655496" y="215991"/>
            <a:ext cx="2140434" cy="429859"/>
          </a:xfrm>
          <a:prstGeom prst="rect">
            <a:avLst/>
          </a:prstGeom>
          <a:noFill/>
          <a:ln>
            <a:noFill/>
          </a:ln>
        </p:spPr>
      </p:pic>
      <p:pic>
        <p:nvPicPr>
          <p:cNvPr id="101" name="Google Shape;101;p2"/>
          <p:cNvPicPr preferRelativeResize="0"/>
          <p:nvPr/>
        </p:nvPicPr>
        <p:blipFill>
          <a:blip r:embed="rId5">
            <a:alphaModFix/>
          </a:blip>
          <a:stretch>
            <a:fillRect/>
          </a:stretch>
        </p:blipFill>
        <p:spPr>
          <a:xfrm>
            <a:off x="10288426" y="48337"/>
            <a:ext cx="1065375" cy="703988"/>
          </a:xfrm>
          <a:prstGeom prst="rect">
            <a:avLst/>
          </a:prstGeom>
          <a:noFill/>
          <a:ln>
            <a:noFill/>
          </a:ln>
        </p:spPr>
      </p:pic>
      <p:pic>
        <p:nvPicPr>
          <p:cNvPr id="102" name="Google Shape;102;p2"/>
          <p:cNvPicPr preferRelativeResize="0"/>
          <p:nvPr/>
        </p:nvPicPr>
        <p:blipFill rotWithShape="1">
          <a:blip r:embed="rId6">
            <a:alphaModFix/>
          </a:blip>
          <a:srcRect/>
          <a:stretch/>
        </p:blipFill>
        <p:spPr>
          <a:xfrm>
            <a:off x="734657" y="173176"/>
            <a:ext cx="2061275" cy="454311"/>
          </a:xfrm>
          <a:prstGeom prst="rect">
            <a:avLst/>
          </a:prstGeom>
          <a:noFill/>
          <a:ln>
            <a:noFill/>
          </a:ln>
        </p:spPr>
      </p:pic>
      <p:pic>
        <p:nvPicPr>
          <p:cNvPr id="10" name="Imagen 9">
            <a:extLst>
              <a:ext uri="{FF2B5EF4-FFF2-40B4-BE49-F238E27FC236}">
                <a16:creationId xmlns:a16="http://schemas.microsoft.com/office/drawing/2014/main" id="{DD091787-4C79-4481-BAEE-E89B6752E259}"/>
              </a:ext>
            </a:extLst>
          </p:cNvPr>
          <p:cNvPicPr>
            <a:picLocks noChangeAspect="1"/>
          </p:cNvPicPr>
          <p:nvPr/>
        </p:nvPicPr>
        <p:blipFill>
          <a:blip r:embed="rId7">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3482208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10750062"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rgbClr val="002060"/>
                </a:solidFill>
                <a:cs typeface="Poppins" pitchFamily="2" charset="77"/>
              </a:rPr>
              <a:t>Funciones  en la revisión y aprobación</a:t>
            </a:r>
            <a:endParaRPr lang="es-PE" sz="4000" b="1" dirty="0">
              <a:solidFill>
                <a:srgbClr val="002060"/>
              </a:solidFill>
              <a:cs typeface="Poppins" pitchFamily="2" charset="77"/>
            </a:endParaRP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sp>
        <p:nvSpPr>
          <p:cNvPr id="10" name="CuadroTexto 9">
            <a:extLst>
              <a:ext uri="{FF2B5EF4-FFF2-40B4-BE49-F238E27FC236}">
                <a16:creationId xmlns:a16="http://schemas.microsoft.com/office/drawing/2014/main" id="{EC788AD5-0B21-4139-AFE0-9A5B38558F80}"/>
              </a:ext>
            </a:extLst>
          </p:cNvPr>
          <p:cNvSpPr txBox="1"/>
          <p:nvPr/>
        </p:nvSpPr>
        <p:spPr>
          <a:xfrm>
            <a:off x="838199" y="1875428"/>
            <a:ext cx="10841611" cy="954107"/>
          </a:xfrm>
          <a:prstGeom prst="rect">
            <a:avLst/>
          </a:prstGeom>
          <a:noFill/>
        </p:spPr>
        <p:txBody>
          <a:bodyPr wrap="square">
            <a:spAutoFit/>
          </a:bodyPr>
          <a:lstStyle/>
          <a:p>
            <a:pPr algn="just"/>
            <a:r>
              <a:rPr lang="es-ES" dirty="0">
                <a:solidFill>
                  <a:srgbClr val="002060"/>
                </a:solidFill>
                <a:effectLst/>
                <a:latin typeface="Poppins" panose="00000500000000000000" pitchFamily="2" charset="0"/>
                <a:ea typeface="Calibri" panose="020F0502020204030204" pitchFamily="34" charset="0"/>
                <a:cs typeface="Poppins" panose="00000500000000000000" pitchFamily="2" charset="0"/>
              </a:rPr>
              <a:t>Los integrantes del comité de la UGEL una vez recibida la propuesta remitida por el comité de la IE, proceden a realizar las siguientes </a:t>
            </a:r>
            <a:r>
              <a:rPr lang="es-ES" b="1" u="sng" dirty="0">
                <a:solidFill>
                  <a:srgbClr val="002060"/>
                </a:solidFill>
                <a:effectLst/>
                <a:latin typeface="Poppins" panose="00000500000000000000" pitchFamily="2" charset="0"/>
                <a:ea typeface="Calibri" panose="020F0502020204030204" pitchFamily="34" charset="0"/>
                <a:cs typeface="Poppins" panose="00000500000000000000" pitchFamily="2" charset="0"/>
              </a:rPr>
              <a:t>funciones</a:t>
            </a:r>
            <a:r>
              <a:rPr lang="es-ES" dirty="0">
                <a:solidFill>
                  <a:srgbClr val="002060"/>
                </a:solidFill>
                <a:effectLst/>
                <a:latin typeface="Poppins" panose="00000500000000000000" pitchFamily="2" charset="0"/>
                <a:ea typeface="Calibri" panose="020F0502020204030204" pitchFamily="34" charset="0"/>
                <a:cs typeface="Poppins" panose="00000500000000000000" pitchFamily="2" charset="0"/>
              </a:rPr>
              <a:t>:</a:t>
            </a:r>
          </a:p>
          <a:p>
            <a:pPr algn="just"/>
            <a:endParaRPr lang="es-ES" dirty="0">
              <a:solidFill>
                <a:srgbClr val="002060"/>
              </a:solidFill>
              <a:effectLst/>
              <a:latin typeface="Poppins" panose="00000500000000000000" pitchFamily="2" charset="0"/>
              <a:ea typeface="Calibri" panose="020F0502020204030204" pitchFamily="34" charset="0"/>
              <a:cs typeface="Poppins" panose="00000500000000000000" pitchFamily="2" charset="0"/>
            </a:endParaRPr>
          </a:p>
          <a:p>
            <a:pPr algn="just"/>
            <a:endParaRPr lang="es-ES" dirty="0">
              <a:solidFill>
                <a:srgbClr val="002060"/>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2" name="Rectángulo 1">
            <a:extLst>
              <a:ext uri="{FF2B5EF4-FFF2-40B4-BE49-F238E27FC236}">
                <a16:creationId xmlns:a16="http://schemas.microsoft.com/office/drawing/2014/main" id="{C142D182-A176-4B41-8424-79CE8A1ACC46}"/>
              </a:ext>
            </a:extLst>
          </p:cNvPr>
          <p:cNvSpPr/>
          <p:nvPr/>
        </p:nvSpPr>
        <p:spPr>
          <a:xfrm>
            <a:off x="8568097" y="4378203"/>
            <a:ext cx="3551702" cy="1969770"/>
          </a:xfrm>
          <a:prstGeom prst="rect">
            <a:avLst/>
          </a:prstGeom>
        </p:spPr>
        <p:txBody>
          <a:bodyPr wrap="square">
            <a:spAutoFit/>
          </a:bodyPr>
          <a:lstStyle/>
          <a:p>
            <a:pPr lvl="0" algn="just"/>
            <a:endParaRPr lang="es-ES" b="1" dirty="0">
              <a:solidFill>
                <a:srgbClr val="002060"/>
              </a:solidFill>
              <a:latin typeface="+mj-lt"/>
              <a:ea typeface="Calibri" panose="020F0502020204030204" pitchFamily="34" charset="0"/>
              <a:cs typeface="Poppins" panose="00000500000000000000" pitchFamily="2" charset="0"/>
            </a:endParaRPr>
          </a:p>
          <a:p>
            <a:pPr algn="ctr"/>
            <a:r>
              <a:rPr lang="es-ES" sz="1200" b="1" dirty="0">
                <a:solidFill>
                  <a:srgbClr val="002060"/>
                </a:solidFill>
                <a:latin typeface="Arial" panose="020B0604020202020204" pitchFamily="34" charset="0"/>
                <a:ea typeface="Calibri" panose="020F0502020204030204" pitchFamily="34" charset="0"/>
                <a:cs typeface="Arial" panose="020B0604020202020204" pitchFamily="34" charset="0"/>
              </a:rPr>
              <a:t>Especialista en racionalización</a:t>
            </a:r>
            <a:endParaRPr lang="es-PE"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84138" indent="-84138" algn="ctr">
              <a:buFont typeface="Arial"/>
              <a:buChar char="•"/>
            </a:pPr>
            <a:r>
              <a:rPr lang="es-ES" sz="1200" dirty="0">
                <a:solidFill>
                  <a:srgbClr val="002060"/>
                </a:solidFill>
                <a:latin typeface="+mn-lt"/>
                <a:ea typeface="Calibri" panose="020F0502020204030204" pitchFamily="34" charset="0"/>
                <a:cs typeface="Poppins" panose="00000500000000000000" pitchFamily="2" charset="0"/>
              </a:rPr>
              <a:t>Evalúa las propuestas de ampliación de cuadro de distribución de horas aprobadas, siempre que exista saldo de bolsa de horas posterior al cierre del proceso.</a:t>
            </a:r>
            <a:endParaRPr lang="es-PE" sz="1200" dirty="0">
              <a:solidFill>
                <a:srgbClr val="002060"/>
              </a:solidFill>
              <a:latin typeface="+mn-lt"/>
              <a:ea typeface="Calibri" panose="020F0502020204030204" pitchFamily="34" charset="0"/>
              <a:cs typeface="Poppins" panose="00000500000000000000" pitchFamily="2" charset="0"/>
            </a:endParaRPr>
          </a:p>
          <a:p>
            <a:pPr marL="84138" indent="-84138" algn="ctr">
              <a:buFont typeface="Arial"/>
              <a:buChar char="•"/>
            </a:pPr>
            <a:r>
              <a:rPr lang="es-ES" sz="1200" dirty="0">
                <a:solidFill>
                  <a:srgbClr val="002060"/>
                </a:solidFill>
                <a:latin typeface="+mn-lt"/>
                <a:ea typeface="Calibri" panose="020F0502020204030204" pitchFamily="34" charset="0"/>
                <a:cs typeface="Poppins" panose="00000500000000000000" pitchFamily="2" charset="0"/>
              </a:rPr>
              <a:t>Evalúa la pertinencia de complementar los cuadros de horas aprobados, que no hayan cumplido con asignar el total de horas del plan de estudios de la IE.</a:t>
            </a:r>
            <a:endParaRPr lang="es-PE" sz="1200" dirty="0">
              <a:solidFill>
                <a:srgbClr val="002060"/>
              </a:solidFill>
              <a:latin typeface="+mn-lt"/>
              <a:ea typeface="Calibri" panose="020F0502020204030204" pitchFamily="34" charset="0"/>
              <a:cs typeface="Poppins" panose="00000500000000000000" pitchFamily="2" charset="0"/>
            </a:endParaRPr>
          </a:p>
        </p:txBody>
      </p:sp>
      <p:sp>
        <p:nvSpPr>
          <p:cNvPr id="3" name="Rectángulo 2">
            <a:extLst>
              <a:ext uri="{FF2B5EF4-FFF2-40B4-BE49-F238E27FC236}">
                <a16:creationId xmlns:a16="http://schemas.microsoft.com/office/drawing/2014/main" id="{0339C512-B198-43D8-8CA0-85848481D14A}"/>
              </a:ext>
            </a:extLst>
          </p:cNvPr>
          <p:cNvSpPr/>
          <p:nvPr/>
        </p:nvSpPr>
        <p:spPr>
          <a:xfrm>
            <a:off x="575494" y="4610801"/>
            <a:ext cx="3222715" cy="1200329"/>
          </a:xfrm>
          <a:prstGeom prst="rect">
            <a:avLst/>
          </a:prstGeom>
        </p:spPr>
        <p:txBody>
          <a:bodyPr wrap="square">
            <a:spAutoFit/>
          </a:bodyPr>
          <a:lstStyle/>
          <a:p>
            <a:pPr algn="ctr"/>
            <a:r>
              <a:rPr lang="es-ES" sz="1200" b="1" dirty="0">
                <a:solidFill>
                  <a:srgbClr val="002060"/>
                </a:solidFill>
                <a:latin typeface="+mn-lt"/>
                <a:ea typeface="Calibri" panose="020F0502020204030204" pitchFamily="34" charset="0"/>
                <a:cs typeface="Poppins" panose="00000500000000000000" pitchFamily="2" charset="0"/>
              </a:rPr>
              <a:t>Jefe del área de gestión pedagógica </a:t>
            </a:r>
          </a:p>
          <a:p>
            <a:pPr algn="ctr"/>
            <a:r>
              <a:rPr lang="es-ES" sz="1200" dirty="0">
                <a:solidFill>
                  <a:srgbClr val="002060"/>
                </a:solidFill>
                <a:latin typeface="+mn-lt"/>
                <a:ea typeface="Calibri" panose="020F0502020204030204" pitchFamily="34" charset="0"/>
                <a:cs typeface="Poppins" panose="00000500000000000000" pitchFamily="2" charset="0"/>
              </a:rPr>
              <a:t>Verifica que el comité de la UGEL elabore los cuadros de horas, de todas las II. EE. que no cuenten con personal para conformar el comité, o de las IIEE que no presenten a tiempo su cuadro de distribución de horas.</a:t>
            </a:r>
          </a:p>
        </p:txBody>
      </p:sp>
      <p:sp>
        <p:nvSpPr>
          <p:cNvPr id="4" name="Rectángulo 3">
            <a:extLst>
              <a:ext uri="{FF2B5EF4-FFF2-40B4-BE49-F238E27FC236}">
                <a16:creationId xmlns:a16="http://schemas.microsoft.com/office/drawing/2014/main" id="{7AF8BB14-FB19-4A4B-AE6E-8AD852FCFB83}"/>
              </a:ext>
            </a:extLst>
          </p:cNvPr>
          <p:cNvSpPr/>
          <p:nvPr/>
        </p:nvSpPr>
        <p:spPr>
          <a:xfrm>
            <a:off x="4103396" y="4615410"/>
            <a:ext cx="4180169" cy="2123658"/>
          </a:xfrm>
          <a:prstGeom prst="rect">
            <a:avLst/>
          </a:prstGeom>
        </p:spPr>
        <p:txBody>
          <a:bodyPr wrap="square">
            <a:spAutoFit/>
          </a:bodyPr>
          <a:lstStyle/>
          <a:p>
            <a:pPr lvl="0" algn="ctr"/>
            <a:r>
              <a:rPr lang="es-ES" sz="1200" b="1" dirty="0">
                <a:solidFill>
                  <a:srgbClr val="002060"/>
                </a:solidFill>
                <a:latin typeface="Arial" panose="020B0604020202020204" pitchFamily="34" charset="0"/>
                <a:ea typeface="Calibri" panose="020F0502020204030204" pitchFamily="34" charset="0"/>
                <a:cs typeface="Arial" panose="020B0604020202020204" pitchFamily="34" charset="0"/>
              </a:rPr>
              <a:t>Responsable del sistema Nexus </a:t>
            </a:r>
          </a:p>
          <a:p>
            <a:pPr lvl="0" algn="ctr"/>
            <a:r>
              <a:rPr lang="es-ES" sz="1200" b="1" dirty="0">
                <a:solidFill>
                  <a:srgbClr val="002060"/>
                </a:solidFill>
                <a:latin typeface="Arial" panose="020B0604020202020204" pitchFamily="34" charset="0"/>
                <a:ea typeface="Calibri" panose="020F0502020204030204" pitchFamily="34" charset="0"/>
                <a:cs typeface="Arial" panose="020B0604020202020204" pitchFamily="34" charset="0"/>
              </a:rPr>
              <a:t>(secretario técnico)</a:t>
            </a:r>
            <a:endParaRPr lang="es-PE" sz="12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84138" lvl="0" indent="-84138" algn="ctr">
              <a:buFont typeface="Arial"/>
              <a:buChar char="•"/>
            </a:pPr>
            <a:r>
              <a:rPr lang="es-ES" sz="1200" dirty="0">
                <a:solidFill>
                  <a:srgbClr val="002060"/>
                </a:solidFill>
                <a:latin typeface="+mn-lt"/>
                <a:ea typeface="Calibri" panose="020F0502020204030204" pitchFamily="34" charset="0"/>
                <a:cs typeface="Poppins" panose="00000500000000000000" pitchFamily="2" charset="0"/>
              </a:rPr>
              <a:t>Verifica que las plazas del cargo de director (ocupadas y vacantes) tengan 12 horas de área curricular.</a:t>
            </a:r>
            <a:endParaRPr lang="es-PE" sz="1200" dirty="0">
              <a:solidFill>
                <a:srgbClr val="002060"/>
              </a:solidFill>
              <a:latin typeface="+mn-lt"/>
              <a:ea typeface="Calibri" panose="020F0502020204030204" pitchFamily="34" charset="0"/>
              <a:cs typeface="Poppins" panose="00000500000000000000" pitchFamily="2" charset="0"/>
            </a:endParaRPr>
          </a:p>
          <a:p>
            <a:pPr marL="84138" lvl="0" indent="-84138" algn="ctr">
              <a:buFont typeface="Arial"/>
              <a:buChar char="•"/>
            </a:pPr>
            <a:r>
              <a:rPr lang="es-ES" sz="1200" dirty="0">
                <a:solidFill>
                  <a:srgbClr val="002060"/>
                </a:solidFill>
                <a:ea typeface="Calibri" panose="020F0502020204030204" pitchFamily="34" charset="0"/>
                <a:cs typeface="Poppins" panose="00000500000000000000" pitchFamily="2" charset="0"/>
              </a:rPr>
              <a:t>Verifica que las p</a:t>
            </a:r>
            <a:r>
              <a:rPr lang="es-ES" sz="1200" dirty="0">
                <a:solidFill>
                  <a:srgbClr val="002060"/>
                </a:solidFill>
                <a:latin typeface="+mn-lt"/>
                <a:ea typeface="Calibri" panose="020F0502020204030204" pitchFamily="34" charset="0"/>
                <a:cs typeface="Poppins" panose="00000500000000000000" pitchFamily="2" charset="0"/>
              </a:rPr>
              <a:t>lazas jerárquicas (ocupadas y vacantes) tengan 12 horas de dictado según el área curricular.</a:t>
            </a:r>
            <a:endParaRPr lang="es-PE" sz="1200" dirty="0">
              <a:solidFill>
                <a:srgbClr val="002060"/>
              </a:solidFill>
              <a:latin typeface="+mn-lt"/>
              <a:ea typeface="Calibri" panose="020F0502020204030204" pitchFamily="34" charset="0"/>
              <a:cs typeface="Poppins" panose="00000500000000000000" pitchFamily="2" charset="0"/>
            </a:endParaRPr>
          </a:p>
          <a:p>
            <a:pPr marL="84138" lvl="0" indent="-84138" algn="ctr">
              <a:buFont typeface="Arial"/>
              <a:buChar char="•"/>
            </a:pPr>
            <a:r>
              <a:rPr lang="es-ES" sz="1200" dirty="0">
                <a:solidFill>
                  <a:srgbClr val="002060"/>
                </a:solidFill>
                <a:ea typeface="Calibri" panose="020F0502020204030204" pitchFamily="34" charset="0"/>
                <a:cs typeface="Poppins" panose="00000500000000000000" pitchFamily="2" charset="0"/>
              </a:rPr>
              <a:t>Verifica que las p</a:t>
            </a:r>
            <a:r>
              <a:rPr lang="es-ES" sz="1200" dirty="0">
                <a:solidFill>
                  <a:srgbClr val="002060"/>
                </a:solidFill>
                <a:latin typeface="+mn-lt"/>
                <a:ea typeface="Calibri" panose="020F0502020204030204" pitchFamily="34" charset="0"/>
                <a:cs typeface="Poppins" panose="00000500000000000000" pitchFamily="2" charset="0"/>
              </a:rPr>
              <a:t>lazas del cargo de profesor (ocupadas y vacantes) tengan horas de área curricular (24 o 25 o 26 horas).</a:t>
            </a:r>
            <a:endParaRPr lang="es-PE" sz="1200" dirty="0">
              <a:solidFill>
                <a:srgbClr val="002060"/>
              </a:solidFill>
              <a:latin typeface="+mn-lt"/>
              <a:ea typeface="Calibri" panose="020F0502020204030204" pitchFamily="34" charset="0"/>
              <a:cs typeface="Poppins" panose="00000500000000000000" pitchFamily="2" charset="0"/>
            </a:endParaRPr>
          </a:p>
          <a:p>
            <a:pPr marL="84138" lvl="0" indent="-84138" algn="ctr">
              <a:buFont typeface="Arial"/>
              <a:buChar char="•"/>
            </a:pPr>
            <a:r>
              <a:rPr lang="es-ES" sz="1200" dirty="0">
                <a:solidFill>
                  <a:srgbClr val="002060"/>
                </a:solidFill>
                <a:latin typeface="+mn-lt"/>
                <a:ea typeface="Calibri" panose="020F0502020204030204" pitchFamily="34" charset="0"/>
                <a:cs typeface="Poppins" panose="00000500000000000000" pitchFamily="2" charset="0"/>
              </a:rPr>
              <a:t>Consolida e identifica todas las plazas sin carga horaria en el anexo 4.</a:t>
            </a:r>
          </a:p>
        </p:txBody>
      </p:sp>
      <p:grpSp>
        <p:nvGrpSpPr>
          <p:cNvPr id="22" name="Google Shape;4842;p63">
            <a:extLst>
              <a:ext uri="{FF2B5EF4-FFF2-40B4-BE49-F238E27FC236}">
                <a16:creationId xmlns:a16="http://schemas.microsoft.com/office/drawing/2014/main" id="{36FBCCA0-54BE-4153-AE54-522C53E6C00E}"/>
              </a:ext>
            </a:extLst>
          </p:cNvPr>
          <p:cNvGrpSpPr/>
          <p:nvPr/>
        </p:nvGrpSpPr>
        <p:grpSpPr>
          <a:xfrm>
            <a:off x="5651859" y="2798156"/>
            <a:ext cx="1286270" cy="1722984"/>
            <a:chOff x="3938800" y="4399275"/>
            <a:chExt cx="359700" cy="481825"/>
          </a:xfrm>
          <a:solidFill>
            <a:srgbClr val="C00000"/>
          </a:solidFill>
        </p:grpSpPr>
        <p:sp>
          <p:nvSpPr>
            <p:cNvPr id="23" name="Google Shape;4843;p63">
              <a:extLst>
                <a:ext uri="{FF2B5EF4-FFF2-40B4-BE49-F238E27FC236}">
                  <a16:creationId xmlns:a16="http://schemas.microsoft.com/office/drawing/2014/main" id="{15622337-3E3C-4607-9CF6-70E55CB2D17A}"/>
                </a:ext>
              </a:extLst>
            </p:cNvPr>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 name="Google Shape;4844;p63">
              <a:extLst>
                <a:ext uri="{FF2B5EF4-FFF2-40B4-BE49-F238E27FC236}">
                  <a16:creationId xmlns:a16="http://schemas.microsoft.com/office/drawing/2014/main" id="{8F4717AE-0E84-4F34-B767-7F2B3E031D13}"/>
                </a:ext>
              </a:extLst>
            </p:cNvPr>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5" name="Google Shape;4845;p63">
              <a:extLst>
                <a:ext uri="{FF2B5EF4-FFF2-40B4-BE49-F238E27FC236}">
                  <a16:creationId xmlns:a16="http://schemas.microsoft.com/office/drawing/2014/main" id="{AAA4BB66-197B-4C59-A611-CA047EC030A6}"/>
                </a:ext>
              </a:extLst>
            </p:cNvPr>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6" name="Google Shape;4846;p63">
              <a:extLst>
                <a:ext uri="{FF2B5EF4-FFF2-40B4-BE49-F238E27FC236}">
                  <a16:creationId xmlns:a16="http://schemas.microsoft.com/office/drawing/2014/main" id="{253CF184-B4C6-40B9-B9DF-55A9ED3E6BB1}"/>
                </a:ext>
              </a:extLst>
            </p:cNvPr>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 name="Google Shape;4847;p63">
              <a:extLst>
                <a:ext uri="{FF2B5EF4-FFF2-40B4-BE49-F238E27FC236}">
                  <a16:creationId xmlns:a16="http://schemas.microsoft.com/office/drawing/2014/main" id="{EBACA6E3-F435-4878-B502-C4BE42D0A44E}"/>
                </a:ext>
              </a:extLst>
            </p:cNvPr>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8" name="Google Shape;4834;p63">
            <a:extLst>
              <a:ext uri="{FF2B5EF4-FFF2-40B4-BE49-F238E27FC236}">
                <a16:creationId xmlns:a16="http://schemas.microsoft.com/office/drawing/2014/main" id="{A38C6458-E1F3-4677-8FD9-BA27D5C8DB42}"/>
              </a:ext>
            </a:extLst>
          </p:cNvPr>
          <p:cNvGrpSpPr/>
          <p:nvPr/>
        </p:nvGrpSpPr>
        <p:grpSpPr>
          <a:xfrm>
            <a:off x="9402144" y="2864701"/>
            <a:ext cx="1355153" cy="1671521"/>
            <a:chOff x="3330525" y="4399275"/>
            <a:chExt cx="390650" cy="481850"/>
          </a:xfrm>
          <a:solidFill>
            <a:srgbClr val="C00000"/>
          </a:solidFill>
        </p:grpSpPr>
        <p:sp>
          <p:nvSpPr>
            <p:cNvPr id="29" name="Google Shape;4835;p63">
              <a:extLst>
                <a:ext uri="{FF2B5EF4-FFF2-40B4-BE49-F238E27FC236}">
                  <a16:creationId xmlns:a16="http://schemas.microsoft.com/office/drawing/2014/main" id="{92783069-E3B7-4F8D-8F98-610EEB1196EE}"/>
                </a:ext>
              </a:extLst>
            </p:cNvPr>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 name="Google Shape;4836;p63">
              <a:extLst>
                <a:ext uri="{FF2B5EF4-FFF2-40B4-BE49-F238E27FC236}">
                  <a16:creationId xmlns:a16="http://schemas.microsoft.com/office/drawing/2014/main" id="{F622DF3B-2380-475B-80E3-E7A9BC38F01C}"/>
                </a:ext>
              </a:extLst>
            </p:cNvPr>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1" name="Google Shape;4837;p63">
              <a:extLst>
                <a:ext uri="{FF2B5EF4-FFF2-40B4-BE49-F238E27FC236}">
                  <a16:creationId xmlns:a16="http://schemas.microsoft.com/office/drawing/2014/main" id="{931C14EE-861D-4173-987D-D9AEC44F6C6C}"/>
                </a:ext>
              </a:extLst>
            </p:cNvPr>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 name="Google Shape;4838;p63">
              <a:extLst>
                <a:ext uri="{FF2B5EF4-FFF2-40B4-BE49-F238E27FC236}">
                  <a16:creationId xmlns:a16="http://schemas.microsoft.com/office/drawing/2014/main" id="{84A55DF1-4981-4624-99B5-17D0858A4358}"/>
                </a:ext>
              </a:extLst>
            </p:cNvPr>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4" name="Google Shape;4839;p63">
              <a:extLst>
                <a:ext uri="{FF2B5EF4-FFF2-40B4-BE49-F238E27FC236}">
                  <a16:creationId xmlns:a16="http://schemas.microsoft.com/office/drawing/2014/main" id="{9762A307-727C-4A44-A663-0C527719F8F4}"/>
                </a:ext>
              </a:extLst>
            </p:cNvPr>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5" name="Google Shape;4840;p63">
              <a:extLst>
                <a:ext uri="{FF2B5EF4-FFF2-40B4-BE49-F238E27FC236}">
                  <a16:creationId xmlns:a16="http://schemas.microsoft.com/office/drawing/2014/main" id="{38C87DA3-99BC-42D2-A5AB-8801B05FE51E}"/>
                </a:ext>
              </a:extLst>
            </p:cNvPr>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 name="Google Shape;4841;p63">
              <a:extLst>
                <a:ext uri="{FF2B5EF4-FFF2-40B4-BE49-F238E27FC236}">
                  <a16:creationId xmlns:a16="http://schemas.microsoft.com/office/drawing/2014/main" id="{4A870409-C7A0-4615-A911-3DE3CEEAD1AE}"/>
                </a:ext>
              </a:extLst>
            </p:cNvPr>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1" name="Google Shape;5470;p64">
            <a:extLst>
              <a:ext uri="{FF2B5EF4-FFF2-40B4-BE49-F238E27FC236}">
                <a16:creationId xmlns:a16="http://schemas.microsoft.com/office/drawing/2014/main" id="{0629FE28-9781-445E-9573-1A18CAE319E8}"/>
              </a:ext>
            </a:extLst>
          </p:cNvPr>
          <p:cNvGrpSpPr/>
          <p:nvPr/>
        </p:nvGrpSpPr>
        <p:grpSpPr>
          <a:xfrm>
            <a:off x="1348020" y="2869495"/>
            <a:ext cx="1677796" cy="1659739"/>
            <a:chOff x="-64406125" y="3362225"/>
            <a:chExt cx="318225" cy="314800"/>
          </a:xfrm>
          <a:solidFill>
            <a:srgbClr val="C00000"/>
          </a:solidFill>
        </p:grpSpPr>
        <p:sp>
          <p:nvSpPr>
            <p:cNvPr id="42" name="Google Shape;5471;p64">
              <a:extLst>
                <a:ext uri="{FF2B5EF4-FFF2-40B4-BE49-F238E27FC236}">
                  <a16:creationId xmlns:a16="http://schemas.microsoft.com/office/drawing/2014/main" id="{9FAD85FA-460E-4404-BA3F-24CCDCE0B776}"/>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72;p64">
              <a:extLst>
                <a:ext uri="{FF2B5EF4-FFF2-40B4-BE49-F238E27FC236}">
                  <a16:creationId xmlns:a16="http://schemas.microsoft.com/office/drawing/2014/main" id="{6673A1CF-7C86-4F27-B0E0-2AFEFFB73CAF}"/>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 name="Conector recto 5">
            <a:extLst>
              <a:ext uri="{FF2B5EF4-FFF2-40B4-BE49-F238E27FC236}">
                <a16:creationId xmlns:a16="http://schemas.microsoft.com/office/drawing/2014/main" id="{978A2EC3-E741-44F5-9617-00F3B8C08A58}"/>
              </a:ext>
            </a:extLst>
          </p:cNvPr>
          <p:cNvCxnSpPr/>
          <p:nvPr/>
        </p:nvCxnSpPr>
        <p:spPr>
          <a:xfrm>
            <a:off x="3943926" y="3228365"/>
            <a:ext cx="0" cy="27648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AB8FFE97-13D4-46C4-9BEA-0056F1AD5C7E}"/>
              </a:ext>
            </a:extLst>
          </p:cNvPr>
          <p:cNvCxnSpPr/>
          <p:nvPr/>
        </p:nvCxnSpPr>
        <p:spPr>
          <a:xfrm>
            <a:off x="8376095" y="3300454"/>
            <a:ext cx="0" cy="27648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71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10750062"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rgbClr val="002060"/>
                </a:solidFill>
                <a:cs typeface="Poppins" pitchFamily="2" charset="77"/>
              </a:rPr>
              <a:t>Funciones  en la revisión y aprobación</a:t>
            </a:r>
            <a:endParaRPr lang="es-PE" sz="4000" b="1" dirty="0">
              <a:solidFill>
                <a:srgbClr val="002060"/>
              </a:solidFill>
              <a:cs typeface="Poppins" pitchFamily="2" charset="77"/>
            </a:endParaRP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sp>
        <p:nvSpPr>
          <p:cNvPr id="10" name="CuadroTexto 9">
            <a:extLst>
              <a:ext uri="{FF2B5EF4-FFF2-40B4-BE49-F238E27FC236}">
                <a16:creationId xmlns:a16="http://schemas.microsoft.com/office/drawing/2014/main" id="{EC788AD5-0B21-4139-AFE0-9A5B38558F80}"/>
              </a:ext>
            </a:extLst>
          </p:cNvPr>
          <p:cNvSpPr txBox="1"/>
          <p:nvPr/>
        </p:nvSpPr>
        <p:spPr>
          <a:xfrm>
            <a:off x="838199" y="1875428"/>
            <a:ext cx="10841611" cy="954107"/>
          </a:xfrm>
          <a:prstGeom prst="rect">
            <a:avLst/>
          </a:prstGeom>
          <a:noFill/>
        </p:spPr>
        <p:txBody>
          <a:bodyPr wrap="square">
            <a:spAutoFit/>
          </a:bodyPr>
          <a:lstStyle/>
          <a:p>
            <a:pPr algn="just"/>
            <a:r>
              <a:rPr lang="es-ES" dirty="0">
                <a:solidFill>
                  <a:srgbClr val="002060"/>
                </a:solidFill>
                <a:effectLst/>
                <a:latin typeface="Poppins" panose="00000500000000000000" pitchFamily="2" charset="0"/>
                <a:ea typeface="Calibri" panose="020F0502020204030204" pitchFamily="34" charset="0"/>
                <a:cs typeface="Poppins" panose="00000500000000000000" pitchFamily="2" charset="0"/>
              </a:rPr>
              <a:t>Los integrantes del comité de la UGEL una vez recibida la propuesta remitida por el comité de la IE, proceden a realizar las siguientes </a:t>
            </a:r>
            <a:r>
              <a:rPr lang="es-ES" b="1" u="sng" dirty="0">
                <a:solidFill>
                  <a:srgbClr val="002060"/>
                </a:solidFill>
                <a:effectLst/>
                <a:latin typeface="Poppins" panose="00000500000000000000" pitchFamily="2" charset="0"/>
                <a:ea typeface="Calibri" panose="020F0502020204030204" pitchFamily="34" charset="0"/>
                <a:cs typeface="Poppins" panose="00000500000000000000" pitchFamily="2" charset="0"/>
              </a:rPr>
              <a:t>funciones</a:t>
            </a:r>
            <a:r>
              <a:rPr lang="es-ES" dirty="0">
                <a:solidFill>
                  <a:srgbClr val="002060"/>
                </a:solidFill>
                <a:effectLst/>
                <a:latin typeface="Poppins" panose="00000500000000000000" pitchFamily="2" charset="0"/>
                <a:ea typeface="Calibri" panose="020F0502020204030204" pitchFamily="34" charset="0"/>
                <a:cs typeface="Poppins" panose="00000500000000000000" pitchFamily="2" charset="0"/>
              </a:rPr>
              <a:t>:</a:t>
            </a:r>
          </a:p>
          <a:p>
            <a:pPr algn="just"/>
            <a:endParaRPr lang="es-ES" dirty="0">
              <a:solidFill>
                <a:srgbClr val="002060"/>
              </a:solidFill>
              <a:effectLst/>
              <a:latin typeface="Poppins" panose="00000500000000000000" pitchFamily="2" charset="0"/>
              <a:ea typeface="Calibri" panose="020F0502020204030204" pitchFamily="34" charset="0"/>
              <a:cs typeface="Poppins" panose="00000500000000000000" pitchFamily="2" charset="0"/>
            </a:endParaRPr>
          </a:p>
          <a:p>
            <a:pPr algn="just"/>
            <a:endParaRPr lang="es-ES" dirty="0">
              <a:solidFill>
                <a:srgbClr val="002060"/>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3" name="Rectángulo 2">
            <a:extLst>
              <a:ext uri="{FF2B5EF4-FFF2-40B4-BE49-F238E27FC236}">
                <a16:creationId xmlns:a16="http://schemas.microsoft.com/office/drawing/2014/main" id="{0339C512-B198-43D8-8CA0-85848481D14A}"/>
              </a:ext>
            </a:extLst>
          </p:cNvPr>
          <p:cNvSpPr/>
          <p:nvPr/>
        </p:nvSpPr>
        <p:spPr>
          <a:xfrm>
            <a:off x="1046973" y="4673913"/>
            <a:ext cx="4101428" cy="1384995"/>
          </a:xfrm>
          <a:prstGeom prst="rect">
            <a:avLst/>
          </a:prstGeom>
        </p:spPr>
        <p:txBody>
          <a:bodyPr wrap="square">
            <a:spAutoFit/>
          </a:bodyPr>
          <a:lstStyle/>
          <a:p>
            <a:pPr algn="ctr"/>
            <a:r>
              <a:rPr lang="es-ES" sz="1200" b="1" dirty="0">
                <a:solidFill>
                  <a:srgbClr val="002060"/>
                </a:solidFill>
                <a:latin typeface="+mn-lt"/>
                <a:ea typeface="Calibri" panose="020F0502020204030204" pitchFamily="34" charset="0"/>
                <a:cs typeface="Poppins" panose="00000500000000000000" pitchFamily="2" charset="0"/>
              </a:rPr>
              <a:t>Especialista en finanzas</a:t>
            </a:r>
          </a:p>
          <a:p>
            <a:pPr algn="ctr"/>
            <a:r>
              <a:rPr lang="es-ES" sz="1200" dirty="0">
                <a:solidFill>
                  <a:srgbClr val="002060"/>
                </a:solidFill>
                <a:latin typeface="+mn-lt"/>
                <a:ea typeface="Calibri" panose="020F0502020204030204" pitchFamily="34" charset="0"/>
                <a:cs typeface="Poppins" panose="00000500000000000000" pitchFamily="2" charset="0"/>
              </a:rPr>
              <a:t>Verificar, bajo responsabilidad, que la elaboración de los cuadros de horas en su conjunto no demande mayor presupuesto a la unidad ejecutora, teniendo bajo referencia el techo de bolsa de horas registrado en el sistema Nexus o el que haga sus veces para el proceso, para la UGEL.</a:t>
            </a:r>
          </a:p>
        </p:txBody>
      </p:sp>
      <p:sp>
        <p:nvSpPr>
          <p:cNvPr id="4" name="Rectángulo 3">
            <a:extLst>
              <a:ext uri="{FF2B5EF4-FFF2-40B4-BE49-F238E27FC236}">
                <a16:creationId xmlns:a16="http://schemas.microsoft.com/office/drawing/2014/main" id="{7AF8BB14-FB19-4A4B-AE6E-8AD852FCFB83}"/>
              </a:ext>
            </a:extLst>
          </p:cNvPr>
          <p:cNvSpPr/>
          <p:nvPr/>
        </p:nvSpPr>
        <p:spPr>
          <a:xfrm>
            <a:off x="6523347" y="4661137"/>
            <a:ext cx="5332385" cy="1938992"/>
          </a:xfrm>
          <a:prstGeom prst="rect">
            <a:avLst/>
          </a:prstGeom>
        </p:spPr>
        <p:txBody>
          <a:bodyPr wrap="square">
            <a:spAutoFit/>
          </a:bodyPr>
          <a:lstStyle/>
          <a:p>
            <a:pPr lvl="0" algn="ctr"/>
            <a:r>
              <a:rPr lang="es-ES" sz="1200" b="1" dirty="0">
                <a:solidFill>
                  <a:srgbClr val="002060"/>
                </a:solidFill>
                <a:latin typeface="Arial" panose="020B0604020202020204" pitchFamily="34" charset="0"/>
                <a:ea typeface="Calibri" panose="020F0502020204030204" pitchFamily="34" charset="0"/>
                <a:cs typeface="Arial" panose="020B0604020202020204" pitchFamily="34" charset="0"/>
              </a:rPr>
              <a:t>Especialista en educación</a:t>
            </a:r>
          </a:p>
          <a:p>
            <a:pPr marL="84138" lvl="0" indent="-84138" algn="ctr">
              <a:buFont typeface="Arial"/>
              <a:buChar char="•"/>
            </a:pPr>
            <a:r>
              <a:rPr lang="es-ES" sz="1200" dirty="0">
                <a:solidFill>
                  <a:srgbClr val="002060"/>
                </a:solidFill>
                <a:latin typeface="+mn-lt"/>
                <a:ea typeface="Calibri" panose="020F0502020204030204" pitchFamily="34" charset="0"/>
                <a:cs typeface="Poppins" panose="00000500000000000000" pitchFamily="2" charset="0"/>
              </a:rPr>
              <a:t>Verifica que los reclamos presentados ante el comité de la IE hayan sido atendidos antes de remitir la propuesta al comité de la UGEL. </a:t>
            </a:r>
          </a:p>
          <a:p>
            <a:pPr marL="84138" lvl="0" indent="-84138" algn="ctr">
              <a:buFont typeface="Arial"/>
              <a:buChar char="•"/>
            </a:pPr>
            <a:r>
              <a:rPr lang="es-ES" sz="1200" dirty="0">
                <a:solidFill>
                  <a:srgbClr val="002060"/>
                </a:solidFill>
                <a:latin typeface="+mn-lt"/>
                <a:ea typeface="Calibri" panose="020F0502020204030204" pitchFamily="34" charset="0"/>
                <a:cs typeface="Poppins" panose="00000500000000000000" pitchFamily="2" charset="0"/>
              </a:rPr>
              <a:t>Verifica que los profesores que solicitaron cambio de área curricular hayan sido atendidos dentro del plazo correspondiente.</a:t>
            </a:r>
          </a:p>
          <a:p>
            <a:pPr marL="84138" lvl="0" indent="-84138" algn="ctr">
              <a:buFont typeface="Arial"/>
              <a:buChar char="•"/>
            </a:pPr>
            <a:r>
              <a:rPr lang="es-ES" sz="1200" dirty="0">
                <a:solidFill>
                  <a:srgbClr val="002060"/>
                </a:solidFill>
                <a:latin typeface="+mn-lt"/>
                <a:ea typeface="Calibri" panose="020F0502020204030204" pitchFamily="34" charset="0"/>
                <a:cs typeface="Poppins" panose="00000500000000000000" pitchFamily="2" charset="0"/>
              </a:rPr>
              <a:t>Verificar que se haya aplicado de manera correcta los criterios de prelación referido a la escala magisterial, tiempo de servicios en la IE y el tiempo de servicios oficiales.</a:t>
            </a:r>
          </a:p>
          <a:p>
            <a:pPr marL="84138" lvl="0" indent="-84138" algn="ctr">
              <a:buFont typeface="Arial"/>
              <a:buChar char="•"/>
            </a:pPr>
            <a:r>
              <a:rPr lang="es-ES" sz="1200" dirty="0">
                <a:solidFill>
                  <a:srgbClr val="002060"/>
                </a:solidFill>
                <a:latin typeface="+mn-lt"/>
                <a:ea typeface="Calibri" panose="020F0502020204030204" pitchFamily="34" charset="0"/>
                <a:cs typeface="Poppins" panose="00000500000000000000" pitchFamily="2" charset="0"/>
              </a:rPr>
              <a:t>Verificar que la IE haga su propuesta de cuadro de distribución de horas de acuerdo a la realidad del plan de estudios que le corresponda.</a:t>
            </a:r>
          </a:p>
        </p:txBody>
      </p:sp>
      <p:grpSp>
        <p:nvGrpSpPr>
          <p:cNvPr id="22" name="Google Shape;4842;p63">
            <a:extLst>
              <a:ext uri="{FF2B5EF4-FFF2-40B4-BE49-F238E27FC236}">
                <a16:creationId xmlns:a16="http://schemas.microsoft.com/office/drawing/2014/main" id="{36FBCCA0-54BE-4153-AE54-522C53E6C00E}"/>
              </a:ext>
            </a:extLst>
          </p:cNvPr>
          <p:cNvGrpSpPr/>
          <p:nvPr/>
        </p:nvGrpSpPr>
        <p:grpSpPr>
          <a:xfrm>
            <a:off x="8120088" y="2910715"/>
            <a:ext cx="1286270" cy="1722984"/>
            <a:chOff x="3938800" y="4399275"/>
            <a:chExt cx="359700" cy="481825"/>
          </a:xfrm>
          <a:solidFill>
            <a:srgbClr val="C00000"/>
          </a:solidFill>
        </p:grpSpPr>
        <p:sp>
          <p:nvSpPr>
            <p:cNvPr id="23" name="Google Shape;4843;p63">
              <a:extLst>
                <a:ext uri="{FF2B5EF4-FFF2-40B4-BE49-F238E27FC236}">
                  <a16:creationId xmlns:a16="http://schemas.microsoft.com/office/drawing/2014/main" id="{15622337-3E3C-4607-9CF6-70E55CB2D17A}"/>
                </a:ext>
              </a:extLst>
            </p:cNvPr>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 name="Google Shape;4844;p63">
              <a:extLst>
                <a:ext uri="{FF2B5EF4-FFF2-40B4-BE49-F238E27FC236}">
                  <a16:creationId xmlns:a16="http://schemas.microsoft.com/office/drawing/2014/main" id="{8F4717AE-0E84-4F34-B767-7F2B3E031D13}"/>
                </a:ext>
              </a:extLst>
            </p:cNvPr>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5" name="Google Shape;4845;p63">
              <a:extLst>
                <a:ext uri="{FF2B5EF4-FFF2-40B4-BE49-F238E27FC236}">
                  <a16:creationId xmlns:a16="http://schemas.microsoft.com/office/drawing/2014/main" id="{AAA4BB66-197B-4C59-A611-CA047EC030A6}"/>
                </a:ext>
              </a:extLst>
            </p:cNvPr>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6" name="Google Shape;4846;p63">
              <a:extLst>
                <a:ext uri="{FF2B5EF4-FFF2-40B4-BE49-F238E27FC236}">
                  <a16:creationId xmlns:a16="http://schemas.microsoft.com/office/drawing/2014/main" id="{253CF184-B4C6-40B9-B9DF-55A9ED3E6BB1}"/>
                </a:ext>
              </a:extLst>
            </p:cNvPr>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 name="Google Shape;4847;p63">
              <a:extLst>
                <a:ext uri="{FF2B5EF4-FFF2-40B4-BE49-F238E27FC236}">
                  <a16:creationId xmlns:a16="http://schemas.microsoft.com/office/drawing/2014/main" id="{EBACA6E3-F435-4878-B502-C4BE42D0A44E}"/>
                </a:ext>
              </a:extLst>
            </p:cNvPr>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1" name="Google Shape;5470;p64">
            <a:extLst>
              <a:ext uri="{FF2B5EF4-FFF2-40B4-BE49-F238E27FC236}">
                <a16:creationId xmlns:a16="http://schemas.microsoft.com/office/drawing/2014/main" id="{0629FE28-9781-445E-9573-1A18CAE319E8}"/>
              </a:ext>
            </a:extLst>
          </p:cNvPr>
          <p:cNvGrpSpPr/>
          <p:nvPr/>
        </p:nvGrpSpPr>
        <p:grpSpPr>
          <a:xfrm>
            <a:off x="2258789" y="2963690"/>
            <a:ext cx="1677796" cy="1659739"/>
            <a:chOff x="-64406125" y="3362225"/>
            <a:chExt cx="318225" cy="314800"/>
          </a:xfrm>
          <a:solidFill>
            <a:srgbClr val="C00000"/>
          </a:solidFill>
        </p:grpSpPr>
        <p:sp>
          <p:nvSpPr>
            <p:cNvPr id="42" name="Google Shape;5471;p64">
              <a:extLst>
                <a:ext uri="{FF2B5EF4-FFF2-40B4-BE49-F238E27FC236}">
                  <a16:creationId xmlns:a16="http://schemas.microsoft.com/office/drawing/2014/main" id="{9FAD85FA-460E-4404-BA3F-24CCDCE0B776}"/>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72;p64">
              <a:extLst>
                <a:ext uri="{FF2B5EF4-FFF2-40B4-BE49-F238E27FC236}">
                  <a16:creationId xmlns:a16="http://schemas.microsoft.com/office/drawing/2014/main" id="{6673A1CF-7C86-4F27-B0E0-2AFEFFB73CAF}"/>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 name="Conector recto 5">
            <a:extLst>
              <a:ext uri="{FF2B5EF4-FFF2-40B4-BE49-F238E27FC236}">
                <a16:creationId xmlns:a16="http://schemas.microsoft.com/office/drawing/2014/main" id="{978A2EC3-E741-44F5-9617-00F3B8C08A58}"/>
              </a:ext>
            </a:extLst>
          </p:cNvPr>
          <p:cNvCxnSpPr/>
          <p:nvPr/>
        </p:nvCxnSpPr>
        <p:spPr>
          <a:xfrm>
            <a:off x="6096000" y="3314619"/>
            <a:ext cx="0" cy="27648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530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10750062" cy="9591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rgbClr val="002060"/>
                </a:solidFill>
                <a:cs typeface="Poppins" pitchFamily="2" charset="77"/>
              </a:rPr>
              <a:t>Sobre la ampliación, reajuste y reformulación</a:t>
            </a:r>
            <a:endParaRPr lang="es-PE" sz="4000" b="1" dirty="0">
              <a:solidFill>
                <a:srgbClr val="002060"/>
              </a:solidFill>
              <a:cs typeface="Poppins" pitchFamily="2" charset="77"/>
            </a:endParaRP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sp>
        <p:nvSpPr>
          <p:cNvPr id="10" name="CuadroTexto 9">
            <a:extLst>
              <a:ext uri="{FF2B5EF4-FFF2-40B4-BE49-F238E27FC236}">
                <a16:creationId xmlns:a16="http://schemas.microsoft.com/office/drawing/2014/main" id="{EC788AD5-0B21-4139-AFE0-9A5B38558F80}"/>
              </a:ext>
            </a:extLst>
          </p:cNvPr>
          <p:cNvSpPr txBox="1"/>
          <p:nvPr/>
        </p:nvSpPr>
        <p:spPr>
          <a:xfrm>
            <a:off x="2152650" y="2487210"/>
            <a:ext cx="7400925" cy="4478149"/>
          </a:xfrm>
          <a:prstGeom prst="rect">
            <a:avLst/>
          </a:prstGeom>
          <a:noFill/>
        </p:spPr>
        <p:txBody>
          <a:bodyPr wrap="square">
            <a:spAutoFit/>
          </a:bodyPr>
          <a:lstStyle/>
          <a:p>
            <a:pPr algn="just"/>
            <a:endParaRPr lang="es-ES" sz="1500" dirty="0">
              <a:solidFill>
                <a:srgbClr val="002060"/>
              </a:solidFill>
              <a:latin typeface="+mn-lt"/>
              <a:ea typeface="Calibri" panose="020F0502020204030204" pitchFamily="34" charset="0"/>
              <a:cs typeface="Poppins" panose="00000500000000000000" pitchFamily="2" charset="0"/>
            </a:endParaRPr>
          </a:p>
          <a:p>
            <a:pPr algn="just"/>
            <a:r>
              <a:rPr lang="es-ES" sz="1500" dirty="0">
                <a:solidFill>
                  <a:srgbClr val="002060"/>
                </a:solidFill>
                <a:latin typeface="+mn-lt"/>
                <a:ea typeface="Calibri" panose="020F0502020204030204" pitchFamily="34" charset="0"/>
                <a:cs typeface="Poppins" panose="00000500000000000000" pitchFamily="2" charset="0"/>
              </a:rPr>
              <a:t>La reubicación o redistribución de bolsa de horas entre II. EE. de una misma UGEL, no implica superar el techo de bolsas de horas asignadas.</a:t>
            </a:r>
          </a:p>
          <a:p>
            <a:pPr algn="just"/>
            <a:endParaRPr lang="es-ES" sz="1500" dirty="0">
              <a:solidFill>
                <a:srgbClr val="002060"/>
              </a:solidFill>
              <a:latin typeface="+mn-lt"/>
              <a:ea typeface="Calibri" panose="020F0502020204030204" pitchFamily="34" charset="0"/>
              <a:cs typeface="Poppins" panose="00000500000000000000" pitchFamily="2" charset="0"/>
            </a:endParaRPr>
          </a:p>
          <a:p>
            <a:pPr algn="just"/>
            <a:r>
              <a:rPr lang="es-ES" sz="1500" dirty="0">
                <a:solidFill>
                  <a:srgbClr val="002060"/>
                </a:solidFill>
                <a:latin typeface="+mn-lt"/>
                <a:ea typeface="Calibri" panose="020F0502020204030204" pitchFamily="34" charset="0"/>
                <a:cs typeface="Poppins" panose="00000500000000000000" pitchFamily="2" charset="0"/>
              </a:rPr>
              <a:t>La autoridad competente (DRE/UGEL), recopila la información, elabora el sustento y emite la resolución a ser remitidas a la DITEN, para su carga en el sistema Nexus.</a:t>
            </a:r>
          </a:p>
          <a:p>
            <a:pPr algn="just"/>
            <a:endParaRPr lang="es-ES" sz="1500" dirty="0">
              <a:solidFill>
                <a:srgbClr val="002060"/>
              </a:solidFill>
              <a:latin typeface="+mn-lt"/>
              <a:ea typeface="Calibri" panose="020F0502020204030204" pitchFamily="34" charset="0"/>
              <a:cs typeface="Poppins" panose="00000500000000000000" pitchFamily="2" charset="0"/>
            </a:endParaRPr>
          </a:p>
          <a:p>
            <a:pPr algn="just"/>
            <a:r>
              <a:rPr lang="es-ES" sz="1500" dirty="0">
                <a:solidFill>
                  <a:srgbClr val="002060"/>
                </a:solidFill>
                <a:latin typeface="+mn-lt"/>
                <a:ea typeface="Calibri" panose="020F0502020204030204" pitchFamily="34" charset="0"/>
                <a:cs typeface="Poppins" panose="00000500000000000000" pitchFamily="2" charset="0"/>
              </a:rPr>
              <a:t>Informar al comité de cuadro de distribución de horas y comité de contrataciones de la UGEL, las plazas o cantidad de bolsa de horas a publicar para la adjudicación de profesores.</a:t>
            </a:r>
          </a:p>
          <a:p>
            <a:pPr algn="just"/>
            <a:endParaRPr lang="es-ES" sz="1500" dirty="0">
              <a:solidFill>
                <a:srgbClr val="002060"/>
              </a:solidFill>
              <a:latin typeface="+mn-lt"/>
              <a:ea typeface="Calibri" panose="020F0502020204030204" pitchFamily="34" charset="0"/>
              <a:cs typeface="Poppins" panose="00000500000000000000" pitchFamily="2" charset="0"/>
            </a:endParaRPr>
          </a:p>
          <a:p>
            <a:pPr algn="just"/>
            <a:r>
              <a:rPr lang="es-ES" sz="1500" dirty="0">
                <a:solidFill>
                  <a:srgbClr val="002060"/>
                </a:solidFill>
                <a:latin typeface="+mn-lt"/>
                <a:ea typeface="Calibri" panose="020F0502020204030204" pitchFamily="34" charset="0"/>
                <a:cs typeface="Poppins" panose="00000500000000000000" pitchFamily="2" charset="0"/>
              </a:rPr>
              <a:t>La redistribución de bolsa de horas, se permite excepcionalmente solo de EBA a EBR.</a:t>
            </a:r>
          </a:p>
          <a:p>
            <a:pPr algn="just"/>
            <a:endParaRPr lang="es-ES" sz="1500" dirty="0">
              <a:solidFill>
                <a:srgbClr val="002060"/>
              </a:solidFill>
              <a:effectLst/>
              <a:latin typeface="+mn-lt"/>
              <a:ea typeface="Calibri" panose="020F0502020204030204" pitchFamily="34" charset="0"/>
              <a:cs typeface="Poppins" panose="00000500000000000000" pitchFamily="2" charset="0"/>
            </a:endParaRPr>
          </a:p>
          <a:p>
            <a:pPr algn="just"/>
            <a:r>
              <a:rPr lang="es-ES" sz="1500" dirty="0">
                <a:solidFill>
                  <a:srgbClr val="002060"/>
                </a:solidFill>
                <a:latin typeface="+mn-lt"/>
                <a:ea typeface="Calibri" panose="020F0502020204030204" pitchFamily="34" charset="0"/>
                <a:cs typeface="Poppins" panose="00000500000000000000" pitchFamily="2" charset="0"/>
              </a:rPr>
              <a:t>En los casos en que un profesor necesite completar sus horas de dictado de clases (12 o 24 o 25 o 26 horas), deberá acreditar la experiencia o especialización (numeral 5.3.9).</a:t>
            </a:r>
          </a:p>
          <a:p>
            <a:pPr algn="just"/>
            <a:endParaRPr lang="es-ES" sz="1500" dirty="0">
              <a:solidFill>
                <a:srgbClr val="002060"/>
              </a:solidFill>
              <a:effectLst/>
              <a:latin typeface="+mn-lt"/>
              <a:ea typeface="Calibri" panose="020F0502020204030204" pitchFamily="34" charset="0"/>
              <a:cs typeface="Poppins" panose="00000500000000000000" pitchFamily="2" charset="0"/>
            </a:endParaRPr>
          </a:p>
          <a:p>
            <a:pPr algn="just"/>
            <a:endParaRPr lang="es-ES" sz="1500" dirty="0">
              <a:solidFill>
                <a:srgbClr val="002060"/>
              </a:solidFill>
              <a:effectLst/>
              <a:latin typeface="+mn-lt"/>
              <a:ea typeface="Calibri" panose="020F0502020204030204" pitchFamily="34" charset="0"/>
              <a:cs typeface="Poppins" panose="00000500000000000000" pitchFamily="2" charset="0"/>
            </a:endParaRPr>
          </a:p>
        </p:txBody>
      </p:sp>
      <p:sp>
        <p:nvSpPr>
          <p:cNvPr id="2" name="Rectángulo 1">
            <a:extLst>
              <a:ext uri="{FF2B5EF4-FFF2-40B4-BE49-F238E27FC236}">
                <a16:creationId xmlns:a16="http://schemas.microsoft.com/office/drawing/2014/main" id="{A96C6C72-5FDF-459D-933F-70D4AEC66175}"/>
              </a:ext>
            </a:extLst>
          </p:cNvPr>
          <p:cNvSpPr/>
          <p:nvPr/>
        </p:nvSpPr>
        <p:spPr>
          <a:xfrm>
            <a:off x="963308" y="1872881"/>
            <a:ext cx="8990318" cy="523220"/>
          </a:xfrm>
          <a:prstGeom prst="rect">
            <a:avLst/>
          </a:prstGeom>
        </p:spPr>
        <p:txBody>
          <a:bodyPr wrap="square">
            <a:spAutoFit/>
          </a:bodyPr>
          <a:lstStyle/>
          <a:p>
            <a:pPr algn="just"/>
            <a:r>
              <a:rPr lang="es-ES" dirty="0">
                <a:solidFill>
                  <a:srgbClr val="002060"/>
                </a:solidFill>
                <a:latin typeface="+mj-lt"/>
                <a:ea typeface="Calibri" panose="020F0502020204030204" pitchFamily="34" charset="0"/>
                <a:cs typeface="Poppins" panose="00000500000000000000" pitchFamily="2" charset="0"/>
              </a:rPr>
              <a:t>De acuerdo al numeral 6.4.6 solo se podrá realizar la ampliación, reajuste, y/o reformulación, en los siguientes casos siempre y cuando se considere lo siguiente:</a:t>
            </a:r>
          </a:p>
        </p:txBody>
      </p:sp>
      <p:sp>
        <p:nvSpPr>
          <p:cNvPr id="9" name="Elipse 8">
            <a:extLst>
              <a:ext uri="{FF2B5EF4-FFF2-40B4-BE49-F238E27FC236}">
                <a16:creationId xmlns:a16="http://schemas.microsoft.com/office/drawing/2014/main" id="{F05BFF81-344B-49A5-80D4-CE6F846A3FD9}"/>
              </a:ext>
            </a:extLst>
          </p:cNvPr>
          <p:cNvSpPr/>
          <p:nvPr/>
        </p:nvSpPr>
        <p:spPr>
          <a:xfrm>
            <a:off x="1624669" y="2726599"/>
            <a:ext cx="456543" cy="456543"/>
          </a:xfrm>
          <a:prstGeom prst="ellipse">
            <a:avLst/>
          </a:prstGeom>
          <a:solidFill>
            <a:schemeClr val="bg1"/>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Elipse 28">
            <a:extLst>
              <a:ext uri="{FF2B5EF4-FFF2-40B4-BE49-F238E27FC236}">
                <a16:creationId xmlns:a16="http://schemas.microsoft.com/office/drawing/2014/main" id="{25E4E8A0-5178-43F2-A430-D9D3F5BAD583}"/>
              </a:ext>
            </a:extLst>
          </p:cNvPr>
          <p:cNvSpPr/>
          <p:nvPr/>
        </p:nvSpPr>
        <p:spPr>
          <a:xfrm>
            <a:off x="1624668" y="3464873"/>
            <a:ext cx="456543" cy="456543"/>
          </a:xfrm>
          <a:prstGeom prst="ellipse">
            <a:avLst/>
          </a:prstGeom>
          <a:solidFill>
            <a:schemeClr val="bg1"/>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Elipse 29">
            <a:extLst>
              <a:ext uri="{FF2B5EF4-FFF2-40B4-BE49-F238E27FC236}">
                <a16:creationId xmlns:a16="http://schemas.microsoft.com/office/drawing/2014/main" id="{5A78C649-CBED-4B83-A8CB-786171D4BF27}"/>
              </a:ext>
            </a:extLst>
          </p:cNvPr>
          <p:cNvSpPr/>
          <p:nvPr/>
        </p:nvSpPr>
        <p:spPr>
          <a:xfrm>
            <a:off x="1619904" y="4244956"/>
            <a:ext cx="456543" cy="456543"/>
          </a:xfrm>
          <a:prstGeom prst="ellipse">
            <a:avLst/>
          </a:prstGeom>
          <a:solidFill>
            <a:schemeClr val="bg1"/>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Elipse 30">
            <a:extLst>
              <a:ext uri="{FF2B5EF4-FFF2-40B4-BE49-F238E27FC236}">
                <a16:creationId xmlns:a16="http://schemas.microsoft.com/office/drawing/2014/main" id="{B81CB1CF-293D-47B9-BA18-D742A233AC7E}"/>
              </a:ext>
            </a:extLst>
          </p:cNvPr>
          <p:cNvSpPr/>
          <p:nvPr/>
        </p:nvSpPr>
        <p:spPr>
          <a:xfrm>
            <a:off x="1648480" y="5030196"/>
            <a:ext cx="456543" cy="456543"/>
          </a:xfrm>
          <a:prstGeom prst="ellipse">
            <a:avLst/>
          </a:prstGeom>
          <a:solidFill>
            <a:schemeClr val="bg1"/>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Elipse 32">
            <a:extLst>
              <a:ext uri="{FF2B5EF4-FFF2-40B4-BE49-F238E27FC236}">
                <a16:creationId xmlns:a16="http://schemas.microsoft.com/office/drawing/2014/main" id="{DB38B22C-823A-4529-BD3A-2CF520F7E9F5}"/>
              </a:ext>
            </a:extLst>
          </p:cNvPr>
          <p:cNvSpPr/>
          <p:nvPr/>
        </p:nvSpPr>
        <p:spPr>
          <a:xfrm>
            <a:off x="1619904" y="5810279"/>
            <a:ext cx="456543" cy="456543"/>
          </a:xfrm>
          <a:prstGeom prst="ellipse">
            <a:avLst/>
          </a:prstGeom>
          <a:solidFill>
            <a:schemeClr val="bg1"/>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4" name="Freeform 107">
            <a:extLst>
              <a:ext uri="{FF2B5EF4-FFF2-40B4-BE49-F238E27FC236}">
                <a16:creationId xmlns:a16="http://schemas.microsoft.com/office/drawing/2014/main" id="{344FE79A-4249-4CAB-B2D1-68EEA58A6427}"/>
              </a:ext>
            </a:extLst>
          </p:cNvPr>
          <p:cNvSpPr/>
          <p:nvPr/>
        </p:nvSpPr>
        <p:spPr>
          <a:xfrm>
            <a:off x="1725713" y="2830130"/>
            <a:ext cx="266045" cy="220435"/>
          </a:xfrm>
          <a:custGeom>
            <a:avLst/>
            <a:gdLst>
              <a:gd name="connsiteX0" fmla="*/ 61705 w 360886"/>
              <a:gd name="connsiteY0" fmla="*/ 155523 h 281411"/>
              <a:gd name="connsiteX1" fmla="*/ 109355 w 360886"/>
              <a:gd name="connsiteY1" fmla="*/ 155523 h 281411"/>
              <a:gd name="connsiteX2" fmla="*/ 113767 w 360886"/>
              <a:gd name="connsiteY2" fmla="*/ 157551 h 281411"/>
              <a:gd name="connsiteX3" fmla="*/ 123566 w 360886"/>
              <a:gd name="connsiteY3" fmla="*/ 168549 h 281411"/>
              <a:gd name="connsiteX4" fmla="*/ 132928 w 360886"/>
              <a:gd name="connsiteY4" fmla="*/ 179005 h 281411"/>
              <a:gd name="connsiteX5" fmla="*/ 76387 w 360886"/>
              <a:gd name="connsiteY5" fmla="*/ 179005 h 281411"/>
              <a:gd name="connsiteX6" fmla="*/ 71117 w 360886"/>
              <a:gd name="connsiteY6" fmla="*/ 182303 h 281411"/>
              <a:gd name="connsiteX7" fmla="*/ 34293 w 360886"/>
              <a:gd name="connsiteY7" fmla="*/ 257924 h 281411"/>
              <a:gd name="connsiteX8" fmla="*/ 326594 w 360886"/>
              <a:gd name="connsiteY8" fmla="*/ 257924 h 281411"/>
              <a:gd name="connsiteX9" fmla="*/ 289770 w 360886"/>
              <a:gd name="connsiteY9" fmla="*/ 182303 h 281411"/>
              <a:gd name="connsiteX10" fmla="*/ 284500 w 360886"/>
              <a:gd name="connsiteY10" fmla="*/ 179005 h 281411"/>
              <a:gd name="connsiteX11" fmla="*/ 227825 w 360886"/>
              <a:gd name="connsiteY11" fmla="*/ 179005 h 281411"/>
              <a:gd name="connsiteX12" fmla="*/ 237186 w 360886"/>
              <a:gd name="connsiteY12" fmla="*/ 168549 h 281411"/>
              <a:gd name="connsiteX13" fmla="*/ 247036 w 360886"/>
              <a:gd name="connsiteY13" fmla="*/ 157545 h 281411"/>
              <a:gd name="connsiteX14" fmla="*/ 251431 w 360886"/>
              <a:gd name="connsiteY14" fmla="*/ 155523 h 281411"/>
              <a:gd name="connsiteX15" fmla="*/ 299182 w 360886"/>
              <a:gd name="connsiteY15" fmla="*/ 155523 h 281411"/>
              <a:gd name="connsiteX16" fmla="*/ 304452 w 360886"/>
              <a:gd name="connsiteY16" fmla="*/ 158822 h 281411"/>
              <a:gd name="connsiteX17" fmla="*/ 360033 w 360886"/>
              <a:gd name="connsiteY17" fmla="*/ 272972 h 281411"/>
              <a:gd name="connsiteX18" fmla="*/ 354746 w 360886"/>
              <a:gd name="connsiteY18" fmla="*/ 281411 h 281411"/>
              <a:gd name="connsiteX19" fmla="*/ 6140 w 360886"/>
              <a:gd name="connsiteY19" fmla="*/ 281411 h 281411"/>
              <a:gd name="connsiteX20" fmla="*/ 853 w 360886"/>
              <a:gd name="connsiteY20" fmla="*/ 272972 h 281411"/>
              <a:gd name="connsiteX21" fmla="*/ 56418 w 360886"/>
              <a:gd name="connsiteY21" fmla="*/ 158822 h 281411"/>
              <a:gd name="connsiteX22" fmla="*/ 61705 w 360886"/>
              <a:gd name="connsiteY22" fmla="*/ 155523 h 281411"/>
              <a:gd name="connsiteX23" fmla="*/ 179552 w 360886"/>
              <a:gd name="connsiteY23" fmla="*/ 38581 h 281411"/>
              <a:gd name="connsiteX24" fmla="*/ 136378 w 360886"/>
              <a:gd name="connsiteY24" fmla="*/ 81752 h 281411"/>
              <a:gd name="connsiteX25" fmla="*/ 179552 w 360886"/>
              <a:gd name="connsiteY25" fmla="*/ 124923 h 281411"/>
              <a:gd name="connsiteX26" fmla="*/ 222725 w 360886"/>
              <a:gd name="connsiteY26" fmla="*/ 81752 h 281411"/>
              <a:gd name="connsiteX27" fmla="*/ 179552 w 360886"/>
              <a:gd name="connsiteY27" fmla="*/ 38581 h 281411"/>
              <a:gd name="connsiteX28" fmla="*/ 171589 w 360886"/>
              <a:gd name="connsiteY28" fmla="*/ 376 h 281411"/>
              <a:gd name="connsiteX29" fmla="*/ 261305 w 360886"/>
              <a:gd name="connsiteY29" fmla="*/ 81752 h 281411"/>
              <a:gd name="connsiteX30" fmla="*/ 184957 w 360886"/>
              <a:gd name="connsiteY30" fmla="*/ 215762 h 281411"/>
              <a:gd name="connsiteX31" fmla="*/ 174130 w 360886"/>
              <a:gd name="connsiteY31" fmla="*/ 215741 h 281411"/>
              <a:gd name="connsiteX32" fmla="*/ 99218 w 360886"/>
              <a:gd name="connsiteY32" fmla="*/ 98731 h 281411"/>
              <a:gd name="connsiteX33" fmla="*/ 171589 w 360886"/>
              <a:gd name="connsiteY33" fmla="*/ 376 h 28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0886" h="281411">
                <a:moveTo>
                  <a:pt x="61705" y="155523"/>
                </a:moveTo>
                <a:lnTo>
                  <a:pt x="109355" y="155523"/>
                </a:lnTo>
                <a:cubicBezTo>
                  <a:pt x="110820" y="155523"/>
                  <a:pt x="112807" y="156438"/>
                  <a:pt x="113767" y="157551"/>
                </a:cubicBezTo>
                <a:cubicBezTo>
                  <a:pt x="116983" y="161281"/>
                  <a:pt x="120283" y="164930"/>
                  <a:pt x="123566" y="168549"/>
                </a:cubicBezTo>
                <a:cubicBezTo>
                  <a:pt x="126681" y="171976"/>
                  <a:pt x="129813" y="175450"/>
                  <a:pt x="132928" y="179005"/>
                </a:cubicBezTo>
                <a:lnTo>
                  <a:pt x="76387" y="179005"/>
                </a:lnTo>
                <a:cubicBezTo>
                  <a:pt x="74366" y="179005"/>
                  <a:pt x="71992" y="180491"/>
                  <a:pt x="71117" y="182303"/>
                </a:cubicBezTo>
                <a:lnTo>
                  <a:pt x="34293" y="257924"/>
                </a:lnTo>
                <a:lnTo>
                  <a:pt x="326594" y="257924"/>
                </a:lnTo>
                <a:lnTo>
                  <a:pt x="289770" y="182303"/>
                </a:lnTo>
                <a:cubicBezTo>
                  <a:pt x="288895" y="180485"/>
                  <a:pt x="286520" y="179005"/>
                  <a:pt x="284500" y="179005"/>
                </a:cubicBezTo>
                <a:lnTo>
                  <a:pt x="227825" y="179005"/>
                </a:lnTo>
                <a:cubicBezTo>
                  <a:pt x="230940" y="175450"/>
                  <a:pt x="234071" y="171976"/>
                  <a:pt x="237186" y="168549"/>
                </a:cubicBezTo>
                <a:cubicBezTo>
                  <a:pt x="240486" y="164924"/>
                  <a:pt x="243787" y="161281"/>
                  <a:pt x="247036" y="157545"/>
                </a:cubicBezTo>
                <a:cubicBezTo>
                  <a:pt x="247996" y="156438"/>
                  <a:pt x="249966" y="155523"/>
                  <a:pt x="251431" y="155523"/>
                </a:cubicBezTo>
                <a:lnTo>
                  <a:pt x="299182" y="155523"/>
                </a:lnTo>
                <a:cubicBezTo>
                  <a:pt x="301203" y="155523"/>
                  <a:pt x="303577" y="157003"/>
                  <a:pt x="304452" y="158822"/>
                </a:cubicBezTo>
                <a:lnTo>
                  <a:pt x="360033" y="272972"/>
                </a:lnTo>
                <a:cubicBezTo>
                  <a:pt x="362290" y="277611"/>
                  <a:pt x="359915" y="281411"/>
                  <a:pt x="354746" y="281411"/>
                </a:cubicBezTo>
                <a:lnTo>
                  <a:pt x="6140" y="281411"/>
                </a:lnTo>
                <a:cubicBezTo>
                  <a:pt x="971" y="281411"/>
                  <a:pt x="-1403" y="277611"/>
                  <a:pt x="853" y="272972"/>
                </a:cubicBezTo>
                <a:lnTo>
                  <a:pt x="56418" y="158822"/>
                </a:lnTo>
                <a:cubicBezTo>
                  <a:pt x="57310" y="157003"/>
                  <a:pt x="59684" y="155523"/>
                  <a:pt x="61705" y="155523"/>
                </a:cubicBezTo>
                <a:close/>
                <a:moveTo>
                  <a:pt x="179552" y="38581"/>
                </a:moveTo>
                <a:cubicBezTo>
                  <a:pt x="155704" y="38581"/>
                  <a:pt x="136378" y="57913"/>
                  <a:pt x="136378" y="81752"/>
                </a:cubicBezTo>
                <a:cubicBezTo>
                  <a:pt x="136378" y="105602"/>
                  <a:pt x="155704" y="124923"/>
                  <a:pt x="179552" y="124923"/>
                </a:cubicBezTo>
                <a:cubicBezTo>
                  <a:pt x="203391" y="124923"/>
                  <a:pt x="222725" y="105602"/>
                  <a:pt x="222725" y="81752"/>
                </a:cubicBezTo>
                <a:cubicBezTo>
                  <a:pt x="222725" y="57913"/>
                  <a:pt x="203391" y="38581"/>
                  <a:pt x="179552" y="38581"/>
                </a:cubicBezTo>
                <a:close/>
                <a:moveTo>
                  <a:pt x="171589" y="376"/>
                </a:moveTo>
                <a:cubicBezTo>
                  <a:pt x="220318" y="-4226"/>
                  <a:pt x="261305" y="33980"/>
                  <a:pt x="261305" y="81752"/>
                </a:cubicBezTo>
                <a:cubicBezTo>
                  <a:pt x="261305" y="144129"/>
                  <a:pt x="209373" y="155830"/>
                  <a:pt x="184957" y="215762"/>
                </a:cubicBezTo>
                <a:cubicBezTo>
                  <a:pt x="182968" y="220634"/>
                  <a:pt x="176111" y="220613"/>
                  <a:pt x="174130" y="215741"/>
                </a:cubicBezTo>
                <a:cubicBezTo>
                  <a:pt x="152098" y="161691"/>
                  <a:pt x="107709" y="146878"/>
                  <a:pt x="99218" y="98731"/>
                </a:cubicBezTo>
                <a:cubicBezTo>
                  <a:pt x="90853" y="51334"/>
                  <a:pt x="123673" y="4904"/>
                  <a:pt x="171589" y="376"/>
                </a:cubicBezTo>
                <a:close/>
              </a:path>
            </a:pathLst>
          </a:custGeom>
          <a:solidFill>
            <a:schemeClr val="accent1">
              <a:lumMod val="75000"/>
            </a:schemeClr>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 name="Freeform 12">
            <a:extLst>
              <a:ext uri="{FF2B5EF4-FFF2-40B4-BE49-F238E27FC236}">
                <a16:creationId xmlns:a16="http://schemas.microsoft.com/office/drawing/2014/main" id="{C4071320-1BD1-4909-851A-36AFCFB470A1}"/>
              </a:ext>
            </a:extLst>
          </p:cNvPr>
          <p:cNvSpPr/>
          <p:nvPr/>
        </p:nvSpPr>
        <p:spPr>
          <a:xfrm>
            <a:off x="1755305" y="4329926"/>
            <a:ext cx="236453" cy="270498"/>
          </a:xfrm>
          <a:custGeom>
            <a:avLst/>
            <a:gdLst>
              <a:gd name="connsiteX0" fmla="*/ 291134 w 946294"/>
              <a:gd name="connsiteY0" fmla="*/ 647725 h 943638"/>
              <a:gd name="connsiteX1" fmla="*/ 304945 w 946294"/>
              <a:gd name="connsiteY1" fmla="*/ 655657 h 943638"/>
              <a:gd name="connsiteX2" fmla="*/ 293779 w 946294"/>
              <a:gd name="connsiteY2" fmla="*/ 713206 h 943638"/>
              <a:gd name="connsiteX3" fmla="*/ 303868 w 946294"/>
              <a:gd name="connsiteY3" fmla="*/ 720260 h 943638"/>
              <a:gd name="connsiteX4" fmla="*/ 306038 w 946294"/>
              <a:gd name="connsiteY4" fmla="*/ 724860 h 943638"/>
              <a:gd name="connsiteX5" fmla="*/ 332885 w 946294"/>
              <a:gd name="connsiteY5" fmla="*/ 739938 h 943638"/>
              <a:gd name="connsiteX6" fmla="*/ 336211 w 946294"/>
              <a:gd name="connsiteY6" fmla="*/ 749768 h 943638"/>
              <a:gd name="connsiteX7" fmla="*/ 451708 w 946294"/>
              <a:gd name="connsiteY7" fmla="*/ 753399 h 943638"/>
              <a:gd name="connsiteX8" fmla="*/ 451708 w 946294"/>
              <a:gd name="connsiteY8" fmla="*/ 785543 h 943638"/>
              <a:gd name="connsiteX9" fmla="*/ 339553 w 946294"/>
              <a:gd name="connsiteY9" fmla="*/ 782807 h 943638"/>
              <a:gd name="connsiteX10" fmla="*/ 320151 w 946294"/>
              <a:gd name="connsiteY10" fmla="*/ 787789 h 943638"/>
              <a:gd name="connsiteX11" fmla="*/ 302110 w 946294"/>
              <a:gd name="connsiteY11" fmla="*/ 773781 h 943638"/>
              <a:gd name="connsiteX12" fmla="*/ 301714 w 946294"/>
              <a:gd name="connsiteY12" fmla="*/ 763784 h 943638"/>
              <a:gd name="connsiteX13" fmla="*/ 294951 w 946294"/>
              <a:gd name="connsiteY13" fmla="*/ 774958 h 943638"/>
              <a:gd name="connsiteX14" fmla="*/ 265538 w 946294"/>
              <a:gd name="connsiteY14" fmla="*/ 762508 h 943638"/>
              <a:gd name="connsiteX15" fmla="*/ 267312 w 946294"/>
              <a:gd name="connsiteY15" fmla="*/ 758770 h 943638"/>
              <a:gd name="connsiteX16" fmla="*/ 267106 w 946294"/>
              <a:gd name="connsiteY16" fmla="*/ 758687 h 943638"/>
              <a:gd name="connsiteX17" fmla="*/ 269562 w 946294"/>
              <a:gd name="connsiteY17" fmla="*/ 752802 h 943638"/>
              <a:gd name="connsiteX18" fmla="*/ 259155 w 946294"/>
              <a:gd name="connsiteY18" fmla="*/ 762898 h 943638"/>
              <a:gd name="connsiteX19" fmla="*/ 231437 w 946294"/>
              <a:gd name="connsiteY19" fmla="*/ 746618 h 943638"/>
              <a:gd name="connsiteX20" fmla="*/ 254166 w 946294"/>
              <a:gd name="connsiteY20" fmla="*/ 712212 h 943638"/>
              <a:gd name="connsiteX21" fmla="*/ 170648 w 946294"/>
              <a:gd name="connsiteY21" fmla="*/ 809754 h 943638"/>
              <a:gd name="connsiteX22" fmla="*/ 142914 w 946294"/>
              <a:gd name="connsiteY22" fmla="*/ 793583 h 943638"/>
              <a:gd name="connsiteX23" fmla="*/ 237409 w 946294"/>
              <a:gd name="connsiteY23" fmla="*/ 683010 h 943638"/>
              <a:gd name="connsiteX24" fmla="*/ 291134 w 946294"/>
              <a:gd name="connsiteY24" fmla="*/ 647725 h 943638"/>
              <a:gd name="connsiteX25" fmla="*/ 535613 w 946294"/>
              <a:gd name="connsiteY25" fmla="*/ 620825 h 943638"/>
              <a:gd name="connsiteX26" fmla="*/ 532578 w 946294"/>
              <a:gd name="connsiteY26" fmla="*/ 671002 h 943638"/>
              <a:gd name="connsiteX27" fmla="*/ 558554 w 946294"/>
              <a:gd name="connsiteY27" fmla="*/ 683633 h 943638"/>
              <a:gd name="connsiteX28" fmla="*/ 582562 w 946294"/>
              <a:gd name="connsiteY28" fmla="*/ 699820 h 943638"/>
              <a:gd name="connsiteX29" fmla="*/ 624528 w 946294"/>
              <a:gd name="connsiteY29" fmla="*/ 672081 h 943638"/>
              <a:gd name="connsiteX30" fmla="*/ 584445 w 946294"/>
              <a:gd name="connsiteY30" fmla="*/ 638947 h 943638"/>
              <a:gd name="connsiteX31" fmla="*/ 535613 w 946294"/>
              <a:gd name="connsiteY31" fmla="*/ 620825 h 943638"/>
              <a:gd name="connsiteX32" fmla="*/ 207943 w 946294"/>
              <a:gd name="connsiteY32" fmla="*/ 495300 h 943638"/>
              <a:gd name="connsiteX33" fmla="*/ 368800 w 946294"/>
              <a:gd name="connsiteY33" fmla="*/ 495300 h 943638"/>
              <a:gd name="connsiteX34" fmla="*/ 411746 w 946294"/>
              <a:gd name="connsiteY34" fmla="*/ 538238 h 943638"/>
              <a:gd name="connsiteX35" fmla="*/ 368800 w 946294"/>
              <a:gd name="connsiteY35" fmla="*/ 581088 h 943638"/>
              <a:gd name="connsiteX36" fmla="*/ 207943 w 946294"/>
              <a:gd name="connsiteY36" fmla="*/ 581088 h 943638"/>
              <a:gd name="connsiteX37" fmla="*/ 165100 w 946294"/>
              <a:gd name="connsiteY37" fmla="*/ 538238 h 943638"/>
              <a:gd name="connsiteX38" fmla="*/ 207943 w 946294"/>
              <a:gd name="connsiteY38" fmla="*/ 495300 h 943638"/>
              <a:gd name="connsiteX39" fmla="*/ 207936 w 946294"/>
              <a:gd name="connsiteY39" fmla="*/ 330200 h 943638"/>
              <a:gd name="connsiteX40" fmla="*/ 529683 w 946294"/>
              <a:gd name="connsiteY40" fmla="*/ 330200 h 943638"/>
              <a:gd name="connsiteX41" fmla="*/ 572518 w 946294"/>
              <a:gd name="connsiteY41" fmla="*/ 373137 h 943638"/>
              <a:gd name="connsiteX42" fmla="*/ 529683 w 946294"/>
              <a:gd name="connsiteY42" fmla="*/ 416074 h 943638"/>
              <a:gd name="connsiteX43" fmla="*/ 207936 w 946294"/>
              <a:gd name="connsiteY43" fmla="*/ 416074 h 943638"/>
              <a:gd name="connsiteX44" fmla="*/ 165100 w 946294"/>
              <a:gd name="connsiteY44" fmla="*/ 373137 h 943638"/>
              <a:gd name="connsiteX45" fmla="*/ 207936 w 946294"/>
              <a:gd name="connsiteY45" fmla="*/ 330200 h 943638"/>
              <a:gd name="connsiteX46" fmla="*/ 207936 w 946294"/>
              <a:gd name="connsiteY46" fmla="*/ 165100 h 943638"/>
              <a:gd name="connsiteX47" fmla="*/ 529683 w 946294"/>
              <a:gd name="connsiteY47" fmla="*/ 165100 h 943638"/>
              <a:gd name="connsiteX48" fmla="*/ 572518 w 946294"/>
              <a:gd name="connsiteY48" fmla="*/ 207925 h 943638"/>
              <a:gd name="connsiteX49" fmla="*/ 529683 w 946294"/>
              <a:gd name="connsiteY49" fmla="*/ 250869 h 943638"/>
              <a:gd name="connsiteX50" fmla="*/ 207936 w 946294"/>
              <a:gd name="connsiteY50" fmla="*/ 250869 h 943638"/>
              <a:gd name="connsiteX51" fmla="*/ 165100 w 946294"/>
              <a:gd name="connsiteY51" fmla="*/ 207925 h 943638"/>
              <a:gd name="connsiteX52" fmla="*/ 207936 w 946294"/>
              <a:gd name="connsiteY52" fmla="*/ 165100 h 943638"/>
              <a:gd name="connsiteX53" fmla="*/ 815773 w 946294"/>
              <a:gd name="connsiteY53" fmla="*/ 102004 h 943638"/>
              <a:gd name="connsiteX54" fmla="*/ 881289 w 946294"/>
              <a:gd name="connsiteY54" fmla="*/ 124704 h 943638"/>
              <a:gd name="connsiteX55" fmla="*/ 945799 w 946294"/>
              <a:gd name="connsiteY55" fmla="*/ 194685 h 943638"/>
              <a:gd name="connsiteX56" fmla="*/ 943434 w 946294"/>
              <a:gd name="connsiteY56" fmla="*/ 210078 h 943638"/>
              <a:gd name="connsiteX57" fmla="*/ 675328 w 946294"/>
              <a:gd name="connsiteY57" fmla="*/ 674461 h 943638"/>
              <a:gd name="connsiteX58" fmla="*/ 668546 w 946294"/>
              <a:gd name="connsiteY58" fmla="*/ 681570 h 943638"/>
              <a:gd name="connsiteX59" fmla="*/ 528476 w 946294"/>
              <a:gd name="connsiteY59" fmla="*/ 774022 h 943638"/>
              <a:gd name="connsiteX60" fmla="*/ 505933 w 946294"/>
              <a:gd name="connsiteY60" fmla="*/ 774720 h 943638"/>
              <a:gd name="connsiteX61" fmla="*/ 495321 w 946294"/>
              <a:gd name="connsiteY61" fmla="*/ 754789 h 943638"/>
              <a:gd name="connsiteX62" fmla="*/ 505326 w 946294"/>
              <a:gd name="connsiteY62" fmla="*/ 587278 h 943638"/>
              <a:gd name="connsiteX63" fmla="*/ 508173 w 946294"/>
              <a:gd name="connsiteY63" fmla="*/ 577884 h 943638"/>
              <a:gd name="connsiteX64" fmla="*/ 776195 w 946294"/>
              <a:gd name="connsiteY64" fmla="*/ 113627 h 943638"/>
              <a:gd name="connsiteX65" fmla="*/ 788355 w 946294"/>
              <a:gd name="connsiteY65" fmla="*/ 103821 h 943638"/>
              <a:gd name="connsiteX66" fmla="*/ 815773 w 946294"/>
              <a:gd name="connsiteY66" fmla="*/ 102004 h 943638"/>
              <a:gd name="connsiteX67" fmla="*/ 42838 w 946294"/>
              <a:gd name="connsiteY67" fmla="*/ 0 h 943638"/>
              <a:gd name="connsiteX68" fmla="*/ 686214 w 946294"/>
              <a:gd name="connsiteY68" fmla="*/ 0 h 943638"/>
              <a:gd name="connsiteX69" fmla="*/ 729153 w 946294"/>
              <a:gd name="connsiteY69" fmla="*/ 42857 h 943638"/>
              <a:gd name="connsiteX70" fmla="*/ 729153 w 946294"/>
              <a:gd name="connsiteY70" fmla="*/ 106640 h 943638"/>
              <a:gd name="connsiteX71" fmla="*/ 643376 w 946294"/>
              <a:gd name="connsiteY71" fmla="*/ 255263 h 943638"/>
              <a:gd name="connsiteX72" fmla="*/ 643376 w 946294"/>
              <a:gd name="connsiteY72" fmla="*/ 85757 h 943638"/>
              <a:gd name="connsiteX73" fmla="*/ 85777 w 946294"/>
              <a:gd name="connsiteY73" fmla="*/ 85757 h 943638"/>
              <a:gd name="connsiteX74" fmla="*/ 85777 w 946294"/>
              <a:gd name="connsiteY74" fmla="*/ 857750 h 943638"/>
              <a:gd name="connsiteX75" fmla="*/ 643376 w 946294"/>
              <a:gd name="connsiteY75" fmla="*/ 857750 h 943638"/>
              <a:gd name="connsiteX76" fmla="*/ 643376 w 946294"/>
              <a:gd name="connsiteY76" fmla="*/ 751022 h 943638"/>
              <a:gd name="connsiteX77" fmla="*/ 688375 w 946294"/>
              <a:gd name="connsiteY77" fmla="*/ 721315 h 943638"/>
              <a:gd name="connsiteX78" fmla="*/ 708663 w 946294"/>
              <a:gd name="connsiteY78" fmla="*/ 699734 h 943638"/>
              <a:gd name="connsiteX79" fmla="*/ 729153 w 946294"/>
              <a:gd name="connsiteY79" fmla="*/ 664348 h 943638"/>
              <a:gd name="connsiteX80" fmla="*/ 729153 w 946294"/>
              <a:gd name="connsiteY80" fmla="*/ 900694 h 943638"/>
              <a:gd name="connsiteX81" fmla="*/ 686214 w 946294"/>
              <a:gd name="connsiteY81" fmla="*/ 943638 h 943638"/>
              <a:gd name="connsiteX82" fmla="*/ 42838 w 946294"/>
              <a:gd name="connsiteY82" fmla="*/ 943638 h 943638"/>
              <a:gd name="connsiteX83" fmla="*/ 0 w 946294"/>
              <a:gd name="connsiteY83" fmla="*/ 900694 h 943638"/>
              <a:gd name="connsiteX84" fmla="*/ 0 w 946294"/>
              <a:gd name="connsiteY84" fmla="*/ 42857 h 943638"/>
              <a:gd name="connsiteX85" fmla="*/ 42838 w 946294"/>
              <a:gd name="connsiteY85" fmla="*/ 0 h 94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946294" h="943638">
                <a:moveTo>
                  <a:pt x="291134" y="647725"/>
                </a:moveTo>
                <a:cubicBezTo>
                  <a:pt x="296234" y="647916"/>
                  <a:pt x="302696" y="650560"/>
                  <a:pt x="304945" y="655657"/>
                </a:cubicBezTo>
                <a:cubicBezTo>
                  <a:pt x="312390" y="672608"/>
                  <a:pt x="305135" y="693496"/>
                  <a:pt x="293779" y="713206"/>
                </a:cubicBezTo>
                <a:cubicBezTo>
                  <a:pt x="297786" y="714085"/>
                  <a:pt x="301318" y="716132"/>
                  <a:pt x="303868" y="720260"/>
                </a:cubicBezTo>
                <a:cubicBezTo>
                  <a:pt x="304755" y="721827"/>
                  <a:pt x="305341" y="723402"/>
                  <a:pt x="306038" y="724860"/>
                </a:cubicBezTo>
                <a:cubicBezTo>
                  <a:pt x="315637" y="723269"/>
                  <a:pt x="325346" y="727024"/>
                  <a:pt x="332885" y="739938"/>
                </a:cubicBezTo>
                <a:cubicBezTo>
                  <a:pt x="335435" y="744240"/>
                  <a:pt x="336211" y="747414"/>
                  <a:pt x="336211" y="749768"/>
                </a:cubicBezTo>
                <a:cubicBezTo>
                  <a:pt x="376790" y="743079"/>
                  <a:pt x="410812" y="753399"/>
                  <a:pt x="451708" y="753399"/>
                </a:cubicBezTo>
                <a:cubicBezTo>
                  <a:pt x="472378" y="753399"/>
                  <a:pt x="472378" y="785543"/>
                  <a:pt x="451708" y="785543"/>
                </a:cubicBezTo>
                <a:cubicBezTo>
                  <a:pt x="416609" y="785543"/>
                  <a:pt x="372292" y="766926"/>
                  <a:pt x="339553" y="782807"/>
                </a:cubicBezTo>
                <a:cubicBezTo>
                  <a:pt x="334247" y="785352"/>
                  <a:pt x="326518" y="790549"/>
                  <a:pt x="320151" y="787789"/>
                </a:cubicBezTo>
                <a:cubicBezTo>
                  <a:pt x="313483" y="785062"/>
                  <a:pt x="303583" y="782418"/>
                  <a:pt x="302110" y="773781"/>
                </a:cubicBezTo>
                <a:cubicBezTo>
                  <a:pt x="301524" y="770051"/>
                  <a:pt x="301619" y="766536"/>
                  <a:pt x="301714" y="763784"/>
                </a:cubicBezTo>
                <a:cubicBezTo>
                  <a:pt x="299655" y="767705"/>
                  <a:pt x="297406" y="771394"/>
                  <a:pt x="294951" y="774958"/>
                </a:cubicBezTo>
                <a:cubicBezTo>
                  <a:pt x="285147" y="788775"/>
                  <a:pt x="258300" y="780536"/>
                  <a:pt x="265538" y="762508"/>
                </a:cubicBezTo>
                <a:cubicBezTo>
                  <a:pt x="266014" y="761331"/>
                  <a:pt x="266615" y="760063"/>
                  <a:pt x="267312" y="758770"/>
                </a:cubicBezTo>
                <a:cubicBezTo>
                  <a:pt x="267202" y="758770"/>
                  <a:pt x="267202" y="758687"/>
                  <a:pt x="267106" y="758687"/>
                </a:cubicBezTo>
                <a:cubicBezTo>
                  <a:pt x="267993" y="756698"/>
                  <a:pt x="268785" y="754758"/>
                  <a:pt x="269562" y="752802"/>
                </a:cubicBezTo>
                <a:cubicBezTo>
                  <a:pt x="265633" y="755446"/>
                  <a:pt x="262006" y="758579"/>
                  <a:pt x="259155" y="762898"/>
                </a:cubicBezTo>
                <a:cubicBezTo>
                  <a:pt x="247308" y="779359"/>
                  <a:pt x="219954" y="764373"/>
                  <a:pt x="231437" y="746618"/>
                </a:cubicBezTo>
                <a:cubicBezTo>
                  <a:pt x="239357" y="735553"/>
                  <a:pt x="247007" y="723982"/>
                  <a:pt x="254166" y="712212"/>
                </a:cubicBezTo>
                <a:cubicBezTo>
                  <a:pt x="224468" y="743005"/>
                  <a:pt x="196830" y="775845"/>
                  <a:pt x="170648" y="809754"/>
                </a:cubicBezTo>
                <a:cubicBezTo>
                  <a:pt x="158199" y="825942"/>
                  <a:pt x="130259" y="809961"/>
                  <a:pt x="142914" y="793583"/>
                </a:cubicBezTo>
                <a:cubicBezTo>
                  <a:pt x="172422" y="755239"/>
                  <a:pt x="202801" y="716829"/>
                  <a:pt x="237409" y="683010"/>
                </a:cubicBezTo>
                <a:cubicBezTo>
                  <a:pt x="251220" y="669483"/>
                  <a:pt x="269657" y="646904"/>
                  <a:pt x="291134" y="647725"/>
                </a:cubicBezTo>
                <a:close/>
                <a:moveTo>
                  <a:pt x="535613" y="620825"/>
                </a:moveTo>
                <a:lnTo>
                  <a:pt x="532578" y="671002"/>
                </a:lnTo>
                <a:cubicBezTo>
                  <a:pt x="541118" y="674303"/>
                  <a:pt x="549930" y="678555"/>
                  <a:pt x="558554" y="683633"/>
                </a:cubicBezTo>
                <a:cubicBezTo>
                  <a:pt x="567282" y="688648"/>
                  <a:pt x="575424" y="694043"/>
                  <a:pt x="582562" y="699820"/>
                </a:cubicBezTo>
                <a:cubicBezTo>
                  <a:pt x="582562" y="699820"/>
                  <a:pt x="624528" y="672081"/>
                  <a:pt x="624528" y="672081"/>
                </a:cubicBezTo>
                <a:cubicBezTo>
                  <a:pt x="617684" y="663194"/>
                  <a:pt x="605418" y="651102"/>
                  <a:pt x="584445" y="638947"/>
                </a:cubicBezTo>
                <a:cubicBezTo>
                  <a:pt x="563368" y="626791"/>
                  <a:pt x="546811" y="622284"/>
                  <a:pt x="535613" y="620825"/>
                </a:cubicBezTo>
                <a:close/>
                <a:moveTo>
                  <a:pt x="207943" y="495300"/>
                </a:moveTo>
                <a:lnTo>
                  <a:pt x="368800" y="495300"/>
                </a:lnTo>
                <a:cubicBezTo>
                  <a:pt x="392528" y="495300"/>
                  <a:pt x="411746" y="514491"/>
                  <a:pt x="411746" y="538238"/>
                </a:cubicBezTo>
                <a:cubicBezTo>
                  <a:pt x="411746" y="561865"/>
                  <a:pt x="392528" y="581088"/>
                  <a:pt x="368800" y="581088"/>
                </a:cubicBezTo>
                <a:cubicBezTo>
                  <a:pt x="368800" y="581088"/>
                  <a:pt x="207943" y="581088"/>
                  <a:pt x="207943" y="581088"/>
                </a:cubicBezTo>
                <a:cubicBezTo>
                  <a:pt x="184306" y="581088"/>
                  <a:pt x="165100" y="561865"/>
                  <a:pt x="165100" y="538238"/>
                </a:cubicBezTo>
                <a:cubicBezTo>
                  <a:pt x="165100" y="514491"/>
                  <a:pt x="184306" y="495300"/>
                  <a:pt x="207943" y="495300"/>
                </a:cubicBezTo>
                <a:close/>
                <a:moveTo>
                  <a:pt x="207936" y="330200"/>
                </a:moveTo>
                <a:lnTo>
                  <a:pt x="529683" y="330200"/>
                </a:lnTo>
                <a:cubicBezTo>
                  <a:pt x="553298" y="330200"/>
                  <a:pt x="572518" y="349418"/>
                  <a:pt x="572518" y="373137"/>
                </a:cubicBezTo>
                <a:cubicBezTo>
                  <a:pt x="572518" y="396864"/>
                  <a:pt x="553298" y="416074"/>
                  <a:pt x="529683" y="416074"/>
                </a:cubicBezTo>
                <a:lnTo>
                  <a:pt x="207936" y="416074"/>
                </a:lnTo>
                <a:cubicBezTo>
                  <a:pt x="184320" y="416074"/>
                  <a:pt x="165100" y="396864"/>
                  <a:pt x="165100" y="373137"/>
                </a:cubicBezTo>
                <a:cubicBezTo>
                  <a:pt x="165100" y="349418"/>
                  <a:pt x="184320" y="330200"/>
                  <a:pt x="207936" y="330200"/>
                </a:cubicBezTo>
                <a:close/>
                <a:moveTo>
                  <a:pt x="207936" y="165100"/>
                </a:moveTo>
                <a:lnTo>
                  <a:pt x="529683" y="165100"/>
                </a:lnTo>
                <a:cubicBezTo>
                  <a:pt x="553298" y="165100"/>
                  <a:pt x="572518" y="184311"/>
                  <a:pt x="572518" y="207925"/>
                </a:cubicBezTo>
                <a:cubicBezTo>
                  <a:pt x="572518" y="231650"/>
                  <a:pt x="553298" y="250869"/>
                  <a:pt x="529683" y="250869"/>
                </a:cubicBezTo>
                <a:lnTo>
                  <a:pt x="207936" y="250869"/>
                </a:lnTo>
                <a:cubicBezTo>
                  <a:pt x="184320" y="250869"/>
                  <a:pt x="165100" y="231650"/>
                  <a:pt x="165100" y="207925"/>
                </a:cubicBezTo>
                <a:cubicBezTo>
                  <a:pt x="165100" y="184311"/>
                  <a:pt x="184320" y="165100"/>
                  <a:pt x="207936" y="165100"/>
                </a:cubicBezTo>
                <a:close/>
                <a:moveTo>
                  <a:pt x="815773" y="102004"/>
                </a:moveTo>
                <a:cubicBezTo>
                  <a:pt x="831704" y="103440"/>
                  <a:pt x="853985" y="108962"/>
                  <a:pt x="881289" y="124704"/>
                </a:cubicBezTo>
                <a:cubicBezTo>
                  <a:pt x="935794" y="156156"/>
                  <a:pt x="944899" y="190876"/>
                  <a:pt x="945799" y="194685"/>
                </a:cubicBezTo>
                <a:cubicBezTo>
                  <a:pt x="946950" y="199953"/>
                  <a:pt x="946071" y="205476"/>
                  <a:pt x="943434" y="210078"/>
                </a:cubicBezTo>
                <a:lnTo>
                  <a:pt x="675328" y="674461"/>
                </a:lnTo>
                <a:cubicBezTo>
                  <a:pt x="673653" y="677286"/>
                  <a:pt x="671393" y="679730"/>
                  <a:pt x="668546" y="681570"/>
                </a:cubicBezTo>
                <a:lnTo>
                  <a:pt x="528476" y="774022"/>
                </a:lnTo>
                <a:cubicBezTo>
                  <a:pt x="521715" y="778560"/>
                  <a:pt x="512987" y="778751"/>
                  <a:pt x="505933" y="774720"/>
                </a:cubicBezTo>
                <a:cubicBezTo>
                  <a:pt x="498942" y="770594"/>
                  <a:pt x="494840" y="762977"/>
                  <a:pt x="495321" y="754789"/>
                </a:cubicBezTo>
                <a:lnTo>
                  <a:pt x="505326" y="587278"/>
                </a:lnTo>
                <a:cubicBezTo>
                  <a:pt x="505535" y="583977"/>
                  <a:pt x="506498" y="580740"/>
                  <a:pt x="508173" y="577884"/>
                </a:cubicBezTo>
                <a:lnTo>
                  <a:pt x="776195" y="113627"/>
                </a:lnTo>
                <a:cubicBezTo>
                  <a:pt x="778916" y="108899"/>
                  <a:pt x="783248" y="105471"/>
                  <a:pt x="788355" y="103821"/>
                </a:cubicBezTo>
                <a:cubicBezTo>
                  <a:pt x="790260" y="103218"/>
                  <a:pt x="799841" y="100567"/>
                  <a:pt x="815773" y="102004"/>
                </a:cubicBezTo>
                <a:close/>
                <a:moveTo>
                  <a:pt x="42838" y="0"/>
                </a:moveTo>
                <a:lnTo>
                  <a:pt x="686214" y="0"/>
                </a:lnTo>
                <a:cubicBezTo>
                  <a:pt x="709945" y="0"/>
                  <a:pt x="729153" y="19222"/>
                  <a:pt x="729153" y="42857"/>
                </a:cubicBezTo>
                <a:lnTo>
                  <a:pt x="729153" y="106640"/>
                </a:lnTo>
                <a:lnTo>
                  <a:pt x="643376" y="255263"/>
                </a:lnTo>
                <a:lnTo>
                  <a:pt x="643376" y="85757"/>
                </a:lnTo>
                <a:lnTo>
                  <a:pt x="85777" y="85757"/>
                </a:lnTo>
                <a:lnTo>
                  <a:pt x="85777" y="857750"/>
                </a:lnTo>
                <a:lnTo>
                  <a:pt x="643376" y="857750"/>
                </a:lnTo>
                <a:lnTo>
                  <a:pt x="643376" y="751022"/>
                </a:lnTo>
                <a:lnTo>
                  <a:pt x="688375" y="721315"/>
                </a:lnTo>
                <a:cubicBezTo>
                  <a:pt x="696611" y="715898"/>
                  <a:pt x="703666" y="708428"/>
                  <a:pt x="708663" y="699734"/>
                </a:cubicBezTo>
                <a:lnTo>
                  <a:pt x="729153" y="664348"/>
                </a:lnTo>
                <a:lnTo>
                  <a:pt x="729153" y="900694"/>
                </a:lnTo>
                <a:cubicBezTo>
                  <a:pt x="729153" y="924416"/>
                  <a:pt x="709945" y="943638"/>
                  <a:pt x="686214" y="943638"/>
                </a:cubicBezTo>
                <a:lnTo>
                  <a:pt x="42838" y="943638"/>
                </a:lnTo>
                <a:cubicBezTo>
                  <a:pt x="19208" y="943638"/>
                  <a:pt x="0" y="924416"/>
                  <a:pt x="0" y="900694"/>
                </a:cubicBezTo>
                <a:lnTo>
                  <a:pt x="0" y="42857"/>
                </a:lnTo>
                <a:cubicBezTo>
                  <a:pt x="0" y="19222"/>
                  <a:pt x="19208" y="0"/>
                  <a:pt x="42838" y="0"/>
                </a:cubicBezTo>
                <a:close/>
              </a:path>
            </a:pathLst>
          </a:custGeom>
          <a:solidFill>
            <a:schemeClr val="accent1">
              <a:lumMod val="75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Freeform 105">
            <a:extLst>
              <a:ext uri="{FF2B5EF4-FFF2-40B4-BE49-F238E27FC236}">
                <a16:creationId xmlns:a16="http://schemas.microsoft.com/office/drawing/2014/main" id="{8513C527-F936-4C45-A38A-4FB6B18844C4}"/>
              </a:ext>
            </a:extLst>
          </p:cNvPr>
          <p:cNvSpPr/>
          <p:nvPr/>
        </p:nvSpPr>
        <p:spPr>
          <a:xfrm>
            <a:off x="1674924" y="3625820"/>
            <a:ext cx="316834" cy="207934"/>
          </a:xfrm>
          <a:custGeom>
            <a:avLst/>
            <a:gdLst>
              <a:gd name="connsiteX0" fmla="*/ 187836 w 441398"/>
              <a:gd name="connsiteY0" fmla="*/ 260405 h 289683"/>
              <a:gd name="connsiteX1" fmla="*/ 187836 w 441398"/>
              <a:gd name="connsiteY1" fmla="*/ 275525 h 289683"/>
              <a:gd name="connsiteX2" fmla="*/ 253555 w 441398"/>
              <a:gd name="connsiteY2" fmla="*/ 275525 h 289683"/>
              <a:gd name="connsiteX3" fmla="*/ 253555 w 441398"/>
              <a:gd name="connsiteY3" fmla="*/ 260405 h 289683"/>
              <a:gd name="connsiteX4" fmla="*/ 2247 w 441398"/>
              <a:gd name="connsiteY4" fmla="*/ 246242 h 289683"/>
              <a:gd name="connsiteX5" fmla="*/ 439145 w 441398"/>
              <a:gd name="connsiteY5" fmla="*/ 246242 h 289683"/>
              <a:gd name="connsiteX6" fmla="*/ 440862 w 441398"/>
              <a:gd name="connsiteY6" fmla="*/ 247016 h 289683"/>
              <a:gd name="connsiteX7" fmla="*/ 441373 w 441398"/>
              <a:gd name="connsiteY7" fmla="*/ 248810 h 289683"/>
              <a:gd name="connsiteX8" fmla="*/ 383564 w 441398"/>
              <a:gd name="connsiteY8" fmla="*/ 289683 h 289683"/>
              <a:gd name="connsiteX9" fmla="*/ 57848 w 441398"/>
              <a:gd name="connsiteY9" fmla="*/ 289683 h 289683"/>
              <a:gd name="connsiteX10" fmla="*/ 19 w 441398"/>
              <a:gd name="connsiteY10" fmla="*/ 248810 h 289683"/>
              <a:gd name="connsiteX11" fmla="*/ 570 w 441398"/>
              <a:gd name="connsiteY11" fmla="*/ 247016 h 289683"/>
              <a:gd name="connsiteX12" fmla="*/ 2247 w 441398"/>
              <a:gd name="connsiteY12" fmla="*/ 246242 h 289683"/>
              <a:gd name="connsiteX13" fmla="*/ 70617 w 441398"/>
              <a:gd name="connsiteY13" fmla="*/ 31726 h 289683"/>
              <a:gd name="connsiteX14" fmla="*/ 70617 w 441398"/>
              <a:gd name="connsiteY14" fmla="*/ 198996 h 289683"/>
              <a:gd name="connsiteX15" fmla="*/ 371415 w 441398"/>
              <a:gd name="connsiteY15" fmla="*/ 198996 h 289683"/>
              <a:gd name="connsiteX16" fmla="*/ 371415 w 441398"/>
              <a:gd name="connsiteY16" fmla="*/ 31726 h 289683"/>
              <a:gd name="connsiteX17" fmla="*/ 47951 w 441398"/>
              <a:gd name="connsiteY17" fmla="*/ 0 h 289683"/>
              <a:gd name="connsiteX18" fmla="*/ 394081 w 441398"/>
              <a:gd name="connsiteY18" fmla="*/ 0 h 289683"/>
              <a:gd name="connsiteX19" fmla="*/ 403154 w 441398"/>
              <a:gd name="connsiteY19" fmla="*/ 9069 h 289683"/>
              <a:gd name="connsiteX20" fmla="*/ 403154 w 441398"/>
              <a:gd name="connsiteY20" fmla="*/ 221663 h 289683"/>
              <a:gd name="connsiteX21" fmla="*/ 394081 w 441398"/>
              <a:gd name="connsiteY21" fmla="*/ 230732 h 289683"/>
              <a:gd name="connsiteX22" fmla="*/ 47951 w 441398"/>
              <a:gd name="connsiteY22" fmla="*/ 230732 h 289683"/>
              <a:gd name="connsiteX23" fmla="*/ 38878 w 441398"/>
              <a:gd name="connsiteY23" fmla="*/ 221663 h 289683"/>
              <a:gd name="connsiteX24" fmla="*/ 38878 w 441398"/>
              <a:gd name="connsiteY24" fmla="*/ 9069 h 289683"/>
              <a:gd name="connsiteX25" fmla="*/ 47951 w 441398"/>
              <a:gd name="connsiteY25" fmla="*/ 0 h 28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1398" h="289683">
                <a:moveTo>
                  <a:pt x="187836" y="260405"/>
                </a:moveTo>
                <a:lnTo>
                  <a:pt x="187836" y="275525"/>
                </a:lnTo>
                <a:lnTo>
                  <a:pt x="253555" y="275525"/>
                </a:lnTo>
                <a:cubicBezTo>
                  <a:pt x="253555" y="275525"/>
                  <a:pt x="253555" y="260405"/>
                  <a:pt x="253555" y="260405"/>
                </a:cubicBezTo>
                <a:close/>
                <a:moveTo>
                  <a:pt x="2247" y="246242"/>
                </a:moveTo>
                <a:lnTo>
                  <a:pt x="439145" y="246242"/>
                </a:lnTo>
                <a:cubicBezTo>
                  <a:pt x="439819" y="246242"/>
                  <a:pt x="440432" y="246532"/>
                  <a:pt x="440862" y="247016"/>
                </a:cubicBezTo>
                <a:cubicBezTo>
                  <a:pt x="441270" y="247521"/>
                  <a:pt x="441475" y="248167"/>
                  <a:pt x="441373" y="248810"/>
                </a:cubicBezTo>
                <a:cubicBezTo>
                  <a:pt x="441291" y="249229"/>
                  <a:pt x="434729" y="289683"/>
                  <a:pt x="383564" y="289683"/>
                </a:cubicBezTo>
                <a:lnTo>
                  <a:pt x="57848" y="289683"/>
                </a:lnTo>
                <a:cubicBezTo>
                  <a:pt x="6703" y="289683"/>
                  <a:pt x="100" y="249229"/>
                  <a:pt x="19" y="248810"/>
                </a:cubicBezTo>
                <a:cubicBezTo>
                  <a:pt x="-63" y="248167"/>
                  <a:pt x="121" y="247521"/>
                  <a:pt x="570" y="247016"/>
                </a:cubicBezTo>
                <a:cubicBezTo>
                  <a:pt x="979" y="246532"/>
                  <a:pt x="1593" y="246242"/>
                  <a:pt x="2247" y="246242"/>
                </a:cubicBezTo>
                <a:close/>
                <a:moveTo>
                  <a:pt x="70617" y="31726"/>
                </a:moveTo>
                <a:cubicBezTo>
                  <a:pt x="70617" y="31726"/>
                  <a:pt x="70617" y="198996"/>
                  <a:pt x="70617" y="198996"/>
                </a:cubicBezTo>
                <a:lnTo>
                  <a:pt x="371415" y="198996"/>
                </a:lnTo>
                <a:lnTo>
                  <a:pt x="371415" y="31726"/>
                </a:lnTo>
                <a:close/>
                <a:moveTo>
                  <a:pt x="47951" y="0"/>
                </a:moveTo>
                <a:lnTo>
                  <a:pt x="394081" y="0"/>
                </a:lnTo>
                <a:cubicBezTo>
                  <a:pt x="399090" y="0"/>
                  <a:pt x="403154" y="4070"/>
                  <a:pt x="403154" y="9069"/>
                </a:cubicBezTo>
                <a:lnTo>
                  <a:pt x="403154" y="221663"/>
                </a:lnTo>
                <a:cubicBezTo>
                  <a:pt x="403154" y="226662"/>
                  <a:pt x="399090" y="230732"/>
                  <a:pt x="394081" y="230732"/>
                </a:cubicBezTo>
                <a:lnTo>
                  <a:pt x="47951" y="230732"/>
                </a:lnTo>
                <a:cubicBezTo>
                  <a:pt x="42942" y="230732"/>
                  <a:pt x="38878" y="226662"/>
                  <a:pt x="38878" y="221663"/>
                </a:cubicBezTo>
                <a:lnTo>
                  <a:pt x="38878" y="9069"/>
                </a:lnTo>
                <a:cubicBezTo>
                  <a:pt x="38878" y="4070"/>
                  <a:pt x="42942" y="0"/>
                  <a:pt x="47951" y="0"/>
                </a:cubicBezTo>
                <a:close/>
              </a:path>
            </a:pathLst>
          </a:custGeom>
          <a:solidFill>
            <a:srgbClr val="2F5597"/>
          </a:solidFill>
          <a:ln w="12700" cap="flat">
            <a:solidFill>
              <a:srgbClr val="2F5597"/>
            </a:solid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 name="Shape 1309">
            <a:extLst>
              <a:ext uri="{FF2B5EF4-FFF2-40B4-BE49-F238E27FC236}">
                <a16:creationId xmlns:a16="http://schemas.microsoft.com/office/drawing/2014/main" id="{88EE71DD-C1C1-4BD3-9F42-31CB5F5A9428}"/>
              </a:ext>
            </a:extLst>
          </p:cNvPr>
          <p:cNvSpPr/>
          <p:nvPr/>
        </p:nvSpPr>
        <p:spPr>
          <a:xfrm>
            <a:off x="1707146" y="5912668"/>
            <a:ext cx="316979" cy="300660"/>
          </a:xfrm>
          <a:custGeom>
            <a:avLst/>
            <a:gdLst/>
            <a:ahLst/>
            <a:cxnLst>
              <a:cxn ang="0">
                <a:pos x="wd2" y="hd2"/>
              </a:cxn>
              <a:cxn ang="5400000">
                <a:pos x="wd2" y="hd2"/>
              </a:cxn>
              <a:cxn ang="10800000">
                <a:pos x="wd2" y="hd2"/>
              </a:cxn>
              <a:cxn ang="16200000">
                <a:pos x="wd2" y="hd2"/>
              </a:cxn>
            </a:cxnLst>
            <a:rect l="0" t="0" r="r" b="b"/>
            <a:pathLst>
              <a:path w="20376" h="21600" extrusionOk="0">
                <a:moveTo>
                  <a:pt x="18391" y="12248"/>
                </a:moveTo>
                <a:cubicBezTo>
                  <a:pt x="18375" y="12250"/>
                  <a:pt x="18358" y="12252"/>
                  <a:pt x="18343" y="12259"/>
                </a:cubicBezTo>
                <a:lnTo>
                  <a:pt x="17665" y="12518"/>
                </a:lnTo>
                <a:lnTo>
                  <a:pt x="11210" y="14974"/>
                </a:lnTo>
                <a:lnTo>
                  <a:pt x="11131" y="11646"/>
                </a:lnTo>
                <a:lnTo>
                  <a:pt x="13249" y="10708"/>
                </a:lnTo>
                <a:lnTo>
                  <a:pt x="18377" y="8437"/>
                </a:lnTo>
                <a:cubicBezTo>
                  <a:pt x="18377" y="8437"/>
                  <a:pt x="18646" y="8357"/>
                  <a:pt x="18843" y="8629"/>
                </a:cubicBezTo>
                <a:cubicBezTo>
                  <a:pt x="19034" y="8895"/>
                  <a:pt x="19131" y="9417"/>
                  <a:pt x="19119" y="10140"/>
                </a:cubicBezTo>
                <a:cubicBezTo>
                  <a:pt x="19086" y="12163"/>
                  <a:pt x="18415" y="12245"/>
                  <a:pt x="18391" y="12248"/>
                </a:cubicBezTo>
                <a:close/>
                <a:moveTo>
                  <a:pt x="17896" y="16740"/>
                </a:moveTo>
                <a:cubicBezTo>
                  <a:pt x="17907" y="16888"/>
                  <a:pt x="17920" y="17023"/>
                  <a:pt x="17931" y="17127"/>
                </a:cubicBezTo>
                <a:lnTo>
                  <a:pt x="8944" y="20162"/>
                </a:lnTo>
                <a:lnTo>
                  <a:pt x="9021" y="16860"/>
                </a:lnTo>
                <a:lnTo>
                  <a:pt x="10943" y="16322"/>
                </a:lnTo>
                <a:lnTo>
                  <a:pt x="11227" y="16416"/>
                </a:lnTo>
                <a:lnTo>
                  <a:pt x="12290" y="15947"/>
                </a:lnTo>
                <a:lnTo>
                  <a:pt x="17194" y="14578"/>
                </a:lnTo>
                <a:lnTo>
                  <a:pt x="18133" y="14316"/>
                </a:lnTo>
                <a:cubicBezTo>
                  <a:pt x="17833" y="15061"/>
                  <a:pt x="17846" y="16082"/>
                  <a:pt x="17896" y="16740"/>
                </a:cubicBezTo>
                <a:close/>
                <a:moveTo>
                  <a:pt x="8550" y="20159"/>
                </a:moveTo>
                <a:lnTo>
                  <a:pt x="1416" y="17444"/>
                </a:lnTo>
                <a:cubicBezTo>
                  <a:pt x="1403" y="17437"/>
                  <a:pt x="1385" y="17435"/>
                  <a:pt x="1371" y="17432"/>
                </a:cubicBezTo>
                <a:cubicBezTo>
                  <a:pt x="1342" y="17430"/>
                  <a:pt x="672" y="17347"/>
                  <a:pt x="640" y="15325"/>
                </a:cubicBezTo>
                <a:cubicBezTo>
                  <a:pt x="629" y="14602"/>
                  <a:pt x="723" y="14079"/>
                  <a:pt x="916" y="13814"/>
                </a:cubicBezTo>
                <a:cubicBezTo>
                  <a:pt x="1038" y="13643"/>
                  <a:pt x="1180" y="13609"/>
                  <a:pt x="1279" y="13609"/>
                </a:cubicBezTo>
                <a:cubicBezTo>
                  <a:pt x="1331" y="13609"/>
                  <a:pt x="1369" y="13620"/>
                  <a:pt x="1371" y="13620"/>
                </a:cubicBezTo>
                <a:lnTo>
                  <a:pt x="8628" y="16832"/>
                </a:lnTo>
                <a:cubicBezTo>
                  <a:pt x="8628" y="16832"/>
                  <a:pt x="8550" y="20159"/>
                  <a:pt x="8550" y="20159"/>
                </a:cubicBezTo>
                <a:close/>
                <a:moveTo>
                  <a:pt x="1259" y="4956"/>
                </a:moveTo>
                <a:cubicBezTo>
                  <a:pt x="1247" y="4232"/>
                  <a:pt x="1342" y="3710"/>
                  <a:pt x="1535" y="3444"/>
                </a:cubicBezTo>
                <a:cubicBezTo>
                  <a:pt x="1656" y="3275"/>
                  <a:pt x="1801" y="3240"/>
                  <a:pt x="1899" y="3240"/>
                </a:cubicBezTo>
                <a:cubicBezTo>
                  <a:pt x="1951" y="3240"/>
                  <a:pt x="1989" y="3251"/>
                  <a:pt x="1991" y="3251"/>
                </a:cubicBezTo>
                <a:lnTo>
                  <a:pt x="6832" y="5393"/>
                </a:lnTo>
                <a:lnTo>
                  <a:pt x="9247" y="6462"/>
                </a:lnTo>
                <a:lnTo>
                  <a:pt x="9168" y="9789"/>
                </a:lnTo>
                <a:lnTo>
                  <a:pt x="2392" y="7209"/>
                </a:lnTo>
                <a:lnTo>
                  <a:pt x="2035" y="7074"/>
                </a:lnTo>
                <a:cubicBezTo>
                  <a:pt x="2022" y="7070"/>
                  <a:pt x="2003" y="7065"/>
                  <a:pt x="1990" y="7065"/>
                </a:cubicBezTo>
                <a:cubicBezTo>
                  <a:pt x="1961" y="7061"/>
                  <a:pt x="1293" y="6979"/>
                  <a:pt x="1259" y="4956"/>
                </a:cubicBezTo>
                <a:close/>
                <a:moveTo>
                  <a:pt x="1624" y="9131"/>
                </a:moveTo>
                <a:lnTo>
                  <a:pt x="2564" y="9393"/>
                </a:lnTo>
                <a:lnTo>
                  <a:pt x="8620" y="11085"/>
                </a:lnTo>
                <a:lnTo>
                  <a:pt x="9149" y="11233"/>
                </a:lnTo>
                <a:lnTo>
                  <a:pt x="10737" y="11675"/>
                </a:lnTo>
                <a:lnTo>
                  <a:pt x="10814" y="14979"/>
                </a:lnTo>
                <a:lnTo>
                  <a:pt x="2633" y="12215"/>
                </a:lnTo>
                <a:lnTo>
                  <a:pt x="1826" y="11943"/>
                </a:lnTo>
                <a:cubicBezTo>
                  <a:pt x="1839" y="11839"/>
                  <a:pt x="1850" y="11704"/>
                  <a:pt x="1863" y="11556"/>
                </a:cubicBezTo>
                <a:cubicBezTo>
                  <a:pt x="1911" y="10899"/>
                  <a:pt x="1924" y="9879"/>
                  <a:pt x="1624" y="9131"/>
                </a:cubicBezTo>
                <a:close/>
                <a:moveTo>
                  <a:pt x="9641" y="6491"/>
                </a:moveTo>
                <a:lnTo>
                  <a:pt x="11506" y="5970"/>
                </a:lnTo>
                <a:lnTo>
                  <a:pt x="17814" y="4208"/>
                </a:lnTo>
                <a:lnTo>
                  <a:pt x="18754" y="3948"/>
                </a:lnTo>
                <a:cubicBezTo>
                  <a:pt x="18452" y="4694"/>
                  <a:pt x="18465" y="5716"/>
                  <a:pt x="18515" y="6370"/>
                </a:cubicBezTo>
                <a:cubicBezTo>
                  <a:pt x="18526" y="6519"/>
                  <a:pt x="18539" y="6654"/>
                  <a:pt x="18550" y="6759"/>
                </a:cubicBezTo>
                <a:lnTo>
                  <a:pt x="17522" y="7105"/>
                </a:lnTo>
                <a:lnTo>
                  <a:pt x="9563" y="9794"/>
                </a:lnTo>
                <a:cubicBezTo>
                  <a:pt x="9563" y="9794"/>
                  <a:pt x="9641" y="6491"/>
                  <a:pt x="9641" y="6491"/>
                </a:cubicBezTo>
                <a:close/>
                <a:moveTo>
                  <a:pt x="18924" y="6526"/>
                </a:moveTo>
                <a:cubicBezTo>
                  <a:pt x="18840" y="5685"/>
                  <a:pt x="18829" y="4235"/>
                  <a:pt x="19405" y="3749"/>
                </a:cubicBezTo>
                <a:cubicBezTo>
                  <a:pt x="19414" y="3741"/>
                  <a:pt x="19422" y="3727"/>
                  <a:pt x="19432" y="3717"/>
                </a:cubicBezTo>
                <a:cubicBezTo>
                  <a:pt x="19902" y="3511"/>
                  <a:pt x="20228" y="3225"/>
                  <a:pt x="19972" y="2839"/>
                </a:cubicBezTo>
                <a:lnTo>
                  <a:pt x="13033" y="0"/>
                </a:lnTo>
                <a:lnTo>
                  <a:pt x="1798" y="2120"/>
                </a:lnTo>
                <a:cubicBezTo>
                  <a:pt x="1798" y="2120"/>
                  <a:pt x="512" y="2371"/>
                  <a:pt x="625" y="5087"/>
                </a:cubicBezTo>
                <a:cubicBezTo>
                  <a:pt x="688" y="6562"/>
                  <a:pt x="1029" y="7288"/>
                  <a:pt x="1328" y="7644"/>
                </a:cubicBezTo>
                <a:lnTo>
                  <a:pt x="406" y="8023"/>
                </a:lnTo>
                <a:cubicBezTo>
                  <a:pt x="151" y="8409"/>
                  <a:pt x="476" y="8694"/>
                  <a:pt x="946" y="8899"/>
                </a:cubicBezTo>
                <a:cubicBezTo>
                  <a:pt x="956" y="8909"/>
                  <a:pt x="962" y="8923"/>
                  <a:pt x="973" y="8932"/>
                </a:cubicBezTo>
                <a:cubicBezTo>
                  <a:pt x="1547" y="9419"/>
                  <a:pt x="1536" y="10867"/>
                  <a:pt x="1454" y="11710"/>
                </a:cubicBezTo>
                <a:cubicBezTo>
                  <a:pt x="-611" y="12505"/>
                  <a:pt x="130" y="12766"/>
                  <a:pt x="130" y="12766"/>
                </a:cubicBezTo>
                <a:lnTo>
                  <a:pt x="584" y="12914"/>
                </a:lnTo>
                <a:cubicBezTo>
                  <a:pt x="265" y="13306"/>
                  <a:pt x="-53" y="14046"/>
                  <a:pt x="8" y="15453"/>
                </a:cubicBezTo>
                <a:cubicBezTo>
                  <a:pt x="122" y="18168"/>
                  <a:pt x="1179" y="18355"/>
                  <a:pt x="1179" y="18355"/>
                </a:cubicBezTo>
                <a:lnTo>
                  <a:pt x="8532" y="21600"/>
                </a:lnTo>
                <a:lnTo>
                  <a:pt x="19629" y="17951"/>
                </a:lnTo>
                <a:cubicBezTo>
                  <a:pt x="19629" y="17951"/>
                  <a:pt x="20370" y="17689"/>
                  <a:pt x="18305" y="16892"/>
                </a:cubicBezTo>
                <a:cubicBezTo>
                  <a:pt x="18221" y="16054"/>
                  <a:pt x="18210" y="14604"/>
                  <a:pt x="18786" y="14116"/>
                </a:cubicBezTo>
                <a:cubicBezTo>
                  <a:pt x="18797" y="14107"/>
                  <a:pt x="18803" y="14095"/>
                  <a:pt x="18813" y="14083"/>
                </a:cubicBezTo>
                <a:cubicBezTo>
                  <a:pt x="19283" y="13879"/>
                  <a:pt x="19608" y="13593"/>
                  <a:pt x="19353" y="13208"/>
                </a:cubicBezTo>
                <a:lnTo>
                  <a:pt x="18871" y="13009"/>
                </a:lnTo>
                <a:cubicBezTo>
                  <a:pt x="19193" y="12747"/>
                  <a:pt x="19676" y="12058"/>
                  <a:pt x="19751" y="10268"/>
                </a:cubicBezTo>
                <a:cubicBezTo>
                  <a:pt x="19804" y="9040"/>
                  <a:pt x="19567" y="8319"/>
                  <a:pt x="19294" y="7895"/>
                </a:cubicBezTo>
                <a:lnTo>
                  <a:pt x="20247" y="7581"/>
                </a:lnTo>
                <a:cubicBezTo>
                  <a:pt x="20247" y="7581"/>
                  <a:pt x="20989" y="7322"/>
                  <a:pt x="18924" y="6526"/>
                </a:cubicBezTo>
                <a:close/>
              </a:path>
            </a:pathLst>
          </a:custGeom>
          <a:solidFill>
            <a:schemeClr val="accent1">
              <a:lumMod val="75000"/>
            </a:schemeClr>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 name="Freeform 109">
            <a:extLst>
              <a:ext uri="{FF2B5EF4-FFF2-40B4-BE49-F238E27FC236}">
                <a16:creationId xmlns:a16="http://schemas.microsoft.com/office/drawing/2014/main" id="{1F7C18B6-B951-4EBF-9B9A-6ADC4C6E1AAD}"/>
              </a:ext>
            </a:extLst>
          </p:cNvPr>
          <p:cNvSpPr/>
          <p:nvPr/>
        </p:nvSpPr>
        <p:spPr>
          <a:xfrm>
            <a:off x="1765294" y="5156860"/>
            <a:ext cx="261215" cy="250540"/>
          </a:xfrm>
          <a:custGeom>
            <a:avLst/>
            <a:gdLst>
              <a:gd name="connsiteX0" fmla="*/ 246404 w 354515"/>
              <a:gd name="connsiteY0" fmla="*/ 233363 h 305945"/>
              <a:gd name="connsiteX1" fmla="*/ 254682 w 354515"/>
              <a:gd name="connsiteY1" fmla="*/ 241641 h 305945"/>
              <a:gd name="connsiteX2" fmla="*/ 246404 w 354515"/>
              <a:gd name="connsiteY2" fmla="*/ 249892 h 305945"/>
              <a:gd name="connsiteX3" fmla="*/ 238125 w 354515"/>
              <a:gd name="connsiteY3" fmla="*/ 241641 h 305945"/>
              <a:gd name="connsiteX4" fmla="*/ 246404 w 354515"/>
              <a:gd name="connsiteY4" fmla="*/ 233363 h 305945"/>
              <a:gd name="connsiteX5" fmla="*/ 245213 w 354515"/>
              <a:gd name="connsiteY5" fmla="*/ 232699 h 305945"/>
              <a:gd name="connsiteX6" fmla="*/ 232674 w 354515"/>
              <a:gd name="connsiteY6" fmla="*/ 245238 h 305945"/>
              <a:gd name="connsiteX7" fmla="*/ 245213 w 354515"/>
              <a:gd name="connsiteY7" fmla="*/ 257758 h 305945"/>
              <a:gd name="connsiteX8" fmla="*/ 257752 w 354515"/>
              <a:gd name="connsiteY8" fmla="*/ 245238 h 305945"/>
              <a:gd name="connsiteX9" fmla="*/ 245213 w 354515"/>
              <a:gd name="connsiteY9" fmla="*/ 232699 h 305945"/>
              <a:gd name="connsiteX10" fmla="*/ 252619 w 354515"/>
              <a:gd name="connsiteY10" fmla="*/ 225167 h 305945"/>
              <a:gd name="connsiteX11" fmla="*/ 264636 w 354515"/>
              <a:gd name="connsiteY11" fmla="*/ 236271 h 305945"/>
              <a:gd name="connsiteX12" fmla="*/ 254162 w 354515"/>
              <a:gd name="connsiteY12" fmla="*/ 264623 h 305945"/>
              <a:gd name="connsiteX13" fmla="*/ 225810 w 354515"/>
              <a:gd name="connsiteY13" fmla="*/ 254151 h 305945"/>
              <a:gd name="connsiteX14" fmla="*/ 236263 w 354515"/>
              <a:gd name="connsiteY14" fmla="*/ 225799 h 305945"/>
              <a:gd name="connsiteX15" fmla="*/ 252619 w 354515"/>
              <a:gd name="connsiteY15" fmla="*/ 225167 h 305945"/>
              <a:gd name="connsiteX16" fmla="*/ 273751 w 354515"/>
              <a:gd name="connsiteY16" fmla="*/ 204788 h 305945"/>
              <a:gd name="connsiteX17" fmla="*/ 275389 w 354515"/>
              <a:gd name="connsiteY17" fmla="*/ 208360 h 305945"/>
              <a:gd name="connsiteX18" fmla="*/ 281286 w 354515"/>
              <a:gd name="connsiteY18" fmla="*/ 210537 h 305945"/>
              <a:gd name="connsiteX19" fmla="*/ 284858 w 354515"/>
              <a:gd name="connsiteY19" fmla="*/ 208890 h 305945"/>
              <a:gd name="connsiteX20" fmla="*/ 290867 w 354515"/>
              <a:gd name="connsiteY20" fmla="*/ 214434 h 305945"/>
              <a:gd name="connsiteX21" fmla="*/ 289695 w 354515"/>
              <a:gd name="connsiteY21" fmla="*/ 217597 h 305945"/>
              <a:gd name="connsiteX22" fmla="*/ 284858 w 354515"/>
              <a:gd name="connsiteY22" fmla="*/ 217737 h 305945"/>
              <a:gd name="connsiteX23" fmla="*/ 279854 w 354515"/>
              <a:gd name="connsiteY23" fmla="*/ 220043 h 305945"/>
              <a:gd name="connsiteX24" fmla="*/ 271463 w 354515"/>
              <a:gd name="connsiteY24" fmla="*/ 212276 h 305945"/>
              <a:gd name="connsiteX25" fmla="*/ 273379 w 354515"/>
              <a:gd name="connsiteY25" fmla="*/ 207132 h 305945"/>
              <a:gd name="connsiteX26" fmla="*/ 273751 w 354515"/>
              <a:gd name="connsiteY26" fmla="*/ 204788 h 305945"/>
              <a:gd name="connsiteX27" fmla="*/ 271463 w 354515"/>
              <a:gd name="connsiteY27" fmla="*/ 200026 h 305945"/>
              <a:gd name="connsiteX28" fmla="*/ 272282 w 354515"/>
              <a:gd name="connsiteY28" fmla="*/ 202882 h 305945"/>
              <a:gd name="connsiteX29" fmla="*/ 271835 w 354515"/>
              <a:gd name="connsiteY29" fmla="*/ 201933 h 305945"/>
              <a:gd name="connsiteX30" fmla="*/ 271463 w 354515"/>
              <a:gd name="connsiteY30" fmla="*/ 200026 h 305945"/>
              <a:gd name="connsiteX31" fmla="*/ 300748 w 354515"/>
              <a:gd name="connsiteY31" fmla="*/ 187602 h 305945"/>
              <a:gd name="connsiteX32" fmla="*/ 296833 w 354515"/>
              <a:gd name="connsiteY32" fmla="*/ 191519 h 305945"/>
              <a:gd name="connsiteX33" fmla="*/ 305799 w 354515"/>
              <a:gd name="connsiteY33" fmla="*/ 200485 h 305945"/>
              <a:gd name="connsiteX34" fmla="*/ 314766 w 354515"/>
              <a:gd name="connsiteY34" fmla="*/ 191519 h 305945"/>
              <a:gd name="connsiteX35" fmla="*/ 311005 w 354515"/>
              <a:gd name="connsiteY35" fmla="*/ 187758 h 305945"/>
              <a:gd name="connsiteX36" fmla="*/ 305954 w 354515"/>
              <a:gd name="connsiteY36" fmla="*/ 192808 h 305945"/>
              <a:gd name="connsiteX37" fmla="*/ 311104 w 354515"/>
              <a:gd name="connsiteY37" fmla="*/ 177164 h 305945"/>
              <a:gd name="connsiteX38" fmla="*/ 319696 w 354515"/>
              <a:gd name="connsiteY38" fmla="*/ 185120 h 305945"/>
              <a:gd name="connsiteX39" fmla="*/ 312198 w 354515"/>
              <a:gd name="connsiteY39" fmla="*/ 205397 h 305945"/>
              <a:gd name="connsiteX40" fmla="*/ 291920 w 354515"/>
              <a:gd name="connsiteY40" fmla="*/ 197909 h 305945"/>
              <a:gd name="connsiteX41" fmla="*/ 299399 w 354515"/>
              <a:gd name="connsiteY41" fmla="*/ 177621 h 305945"/>
              <a:gd name="connsiteX42" fmla="*/ 311104 w 354515"/>
              <a:gd name="connsiteY42" fmla="*/ 177164 h 305945"/>
              <a:gd name="connsiteX43" fmla="*/ 314906 w 354515"/>
              <a:gd name="connsiteY43" fmla="*/ 153228 h 305945"/>
              <a:gd name="connsiteX44" fmla="*/ 309195 w 354515"/>
              <a:gd name="connsiteY44" fmla="*/ 155850 h 305945"/>
              <a:gd name="connsiteX45" fmla="*/ 307829 w 354515"/>
              <a:gd name="connsiteY45" fmla="*/ 159522 h 305945"/>
              <a:gd name="connsiteX46" fmla="*/ 299667 w 354515"/>
              <a:gd name="connsiteY46" fmla="*/ 159848 h 305945"/>
              <a:gd name="connsiteX47" fmla="*/ 298005 w 354515"/>
              <a:gd name="connsiteY47" fmla="*/ 156276 h 305945"/>
              <a:gd name="connsiteX48" fmla="*/ 292113 w 354515"/>
              <a:gd name="connsiteY48" fmla="*/ 154107 h 305945"/>
              <a:gd name="connsiteX49" fmla="*/ 287604 w 354515"/>
              <a:gd name="connsiteY49" fmla="*/ 156176 h 305945"/>
              <a:gd name="connsiteX50" fmla="*/ 285415 w 354515"/>
              <a:gd name="connsiteY50" fmla="*/ 162088 h 305945"/>
              <a:gd name="connsiteX51" fmla="*/ 287061 w 354515"/>
              <a:gd name="connsiteY51" fmla="*/ 165660 h 305945"/>
              <a:gd name="connsiteX52" fmla="*/ 281531 w 354515"/>
              <a:gd name="connsiteY52" fmla="*/ 171657 h 305945"/>
              <a:gd name="connsiteX53" fmla="*/ 277845 w 354515"/>
              <a:gd name="connsiteY53" fmla="*/ 170281 h 305945"/>
              <a:gd name="connsiteX54" fmla="*/ 272134 w 354515"/>
              <a:gd name="connsiteY54" fmla="*/ 172932 h 305945"/>
              <a:gd name="connsiteX55" fmla="*/ 270406 w 354515"/>
              <a:gd name="connsiteY55" fmla="*/ 177596 h 305945"/>
              <a:gd name="connsiteX56" fmla="*/ 270538 w 354515"/>
              <a:gd name="connsiteY56" fmla="*/ 180998 h 305945"/>
              <a:gd name="connsiteX57" fmla="*/ 273023 w 354515"/>
              <a:gd name="connsiteY57" fmla="*/ 183309 h 305945"/>
              <a:gd name="connsiteX58" fmla="*/ 276726 w 354515"/>
              <a:gd name="connsiteY58" fmla="*/ 184670 h 305945"/>
              <a:gd name="connsiteX59" fmla="*/ 277022 w 354515"/>
              <a:gd name="connsiteY59" fmla="*/ 192835 h 305945"/>
              <a:gd name="connsiteX60" fmla="*/ 273467 w 354515"/>
              <a:gd name="connsiteY60" fmla="*/ 194466 h 305945"/>
              <a:gd name="connsiteX61" fmla="*/ 270916 w 354515"/>
              <a:gd name="connsiteY61" fmla="*/ 198463 h 305945"/>
              <a:gd name="connsiteX62" fmla="*/ 267691 w 354515"/>
              <a:gd name="connsiteY62" fmla="*/ 195671 h 305945"/>
              <a:gd name="connsiteX63" fmla="*/ 261157 w 354515"/>
              <a:gd name="connsiteY63" fmla="*/ 193261 h 305945"/>
              <a:gd name="connsiteX64" fmla="*/ 253176 w 354515"/>
              <a:gd name="connsiteY64" fmla="*/ 196946 h 305945"/>
              <a:gd name="connsiteX65" fmla="*/ 251283 w 354515"/>
              <a:gd name="connsiteY65" fmla="*/ 202106 h 305945"/>
              <a:gd name="connsiteX66" fmla="*/ 239845 w 354515"/>
              <a:gd name="connsiteY66" fmla="*/ 202532 h 305945"/>
              <a:gd name="connsiteX67" fmla="*/ 237541 w 354515"/>
              <a:gd name="connsiteY67" fmla="*/ 197542 h 305945"/>
              <a:gd name="connsiteX68" fmla="*/ 229313 w 354515"/>
              <a:gd name="connsiteY68" fmla="*/ 194508 h 305945"/>
              <a:gd name="connsiteX69" fmla="*/ 222993 w 354515"/>
              <a:gd name="connsiteY69" fmla="*/ 197414 h 305945"/>
              <a:gd name="connsiteX70" fmla="*/ 219949 w 354515"/>
              <a:gd name="connsiteY70" fmla="*/ 205650 h 305945"/>
              <a:gd name="connsiteX71" fmla="*/ 222253 w 354515"/>
              <a:gd name="connsiteY71" fmla="*/ 210640 h 305945"/>
              <a:gd name="connsiteX72" fmla="*/ 214501 w 354515"/>
              <a:gd name="connsiteY72" fmla="*/ 219047 h 305945"/>
              <a:gd name="connsiteX73" fmla="*/ 209350 w 354515"/>
              <a:gd name="connsiteY73" fmla="*/ 217119 h 305945"/>
              <a:gd name="connsiteX74" fmla="*/ 201369 w 354515"/>
              <a:gd name="connsiteY74" fmla="*/ 220819 h 305945"/>
              <a:gd name="connsiteX75" fmla="*/ 198950 w 354515"/>
              <a:gd name="connsiteY75" fmla="*/ 227325 h 305945"/>
              <a:gd name="connsiteX76" fmla="*/ 199131 w 354515"/>
              <a:gd name="connsiteY76" fmla="*/ 232089 h 305945"/>
              <a:gd name="connsiteX77" fmla="*/ 202619 w 354515"/>
              <a:gd name="connsiteY77" fmla="*/ 235306 h 305945"/>
              <a:gd name="connsiteX78" fmla="*/ 207787 w 354515"/>
              <a:gd name="connsiteY78" fmla="*/ 237220 h 305945"/>
              <a:gd name="connsiteX79" fmla="*/ 208231 w 354515"/>
              <a:gd name="connsiteY79" fmla="*/ 248632 h 305945"/>
              <a:gd name="connsiteX80" fmla="*/ 203228 w 354515"/>
              <a:gd name="connsiteY80" fmla="*/ 250943 h 305945"/>
              <a:gd name="connsiteX81" fmla="*/ 200184 w 354515"/>
              <a:gd name="connsiteY81" fmla="*/ 259165 h 305945"/>
              <a:gd name="connsiteX82" fmla="*/ 203097 w 354515"/>
              <a:gd name="connsiteY82" fmla="*/ 265501 h 305945"/>
              <a:gd name="connsiteX83" fmla="*/ 211342 w 354515"/>
              <a:gd name="connsiteY83" fmla="*/ 268521 h 305945"/>
              <a:gd name="connsiteX84" fmla="*/ 216345 w 354515"/>
              <a:gd name="connsiteY84" fmla="*/ 266253 h 305945"/>
              <a:gd name="connsiteX85" fmla="*/ 224721 w 354515"/>
              <a:gd name="connsiteY85" fmla="*/ 273993 h 305945"/>
              <a:gd name="connsiteX86" fmla="*/ 222812 w 354515"/>
              <a:gd name="connsiteY86" fmla="*/ 279138 h 305945"/>
              <a:gd name="connsiteX87" fmla="*/ 222993 w 354515"/>
              <a:gd name="connsiteY87" fmla="*/ 283902 h 305945"/>
              <a:gd name="connsiteX88" fmla="*/ 226499 w 354515"/>
              <a:gd name="connsiteY88" fmla="*/ 287134 h 305945"/>
              <a:gd name="connsiteX89" fmla="*/ 233032 w 354515"/>
              <a:gd name="connsiteY89" fmla="*/ 289529 h 305945"/>
              <a:gd name="connsiteX90" fmla="*/ 237772 w 354515"/>
              <a:gd name="connsiteY90" fmla="*/ 289345 h 305945"/>
              <a:gd name="connsiteX91" fmla="*/ 241014 w 354515"/>
              <a:gd name="connsiteY91" fmla="*/ 285872 h 305945"/>
              <a:gd name="connsiteX92" fmla="*/ 242906 w 354515"/>
              <a:gd name="connsiteY92" fmla="*/ 280698 h 305945"/>
              <a:gd name="connsiteX93" fmla="*/ 254328 w 354515"/>
              <a:gd name="connsiteY93" fmla="*/ 280273 h 305945"/>
              <a:gd name="connsiteX94" fmla="*/ 256615 w 354515"/>
              <a:gd name="connsiteY94" fmla="*/ 285262 h 305945"/>
              <a:gd name="connsiteX95" fmla="*/ 264860 w 354515"/>
              <a:gd name="connsiteY95" fmla="*/ 288310 h 305945"/>
              <a:gd name="connsiteX96" fmla="*/ 271180 w 354515"/>
              <a:gd name="connsiteY96" fmla="*/ 285376 h 305945"/>
              <a:gd name="connsiteX97" fmla="*/ 274208 w 354515"/>
              <a:gd name="connsiteY97" fmla="*/ 277154 h 305945"/>
              <a:gd name="connsiteX98" fmla="*/ 271920 w 354515"/>
              <a:gd name="connsiteY98" fmla="*/ 272164 h 305945"/>
              <a:gd name="connsiteX99" fmla="*/ 279671 w 354515"/>
              <a:gd name="connsiteY99" fmla="*/ 263772 h 305945"/>
              <a:gd name="connsiteX100" fmla="*/ 284839 w 354515"/>
              <a:gd name="connsiteY100" fmla="*/ 265671 h 305945"/>
              <a:gd name="connsiteX101" fmla="*/ 289579 w 354515"/>
              <a:gd name="connsiteY101" fmla="*/ 265487 h 305945"/>
              <a:gd name="connsiteX102" fmla="*/ 292821 w 354515"/>
              <a:gd name="connsiteY102" fmla="*/ 262014 h 305945"/>
              <a:gd name="connsiteX103" fmla="*/ 295223 w 354515"/>
              <a:gd name="connsiteY103" fmla="*/ 255479 h 305945"/>
              <a:gd name="connsiteX104" fmla="*/ 291553 w 354515"/>
              <a:gd name="connsiteY104" fmla="*/ 247484 h 305945"/>
              <a:gd name="connsiteX105" fmla="*/ 286386 w 354515"/>
              <a:gd name="connsiteY105" fmla="*/ 245584 h 305945"/>
              <a:gd name="connsiteX106" fmla="*/ 285958 w 354515"/>
              <a:gd name="connsiteY106" fmla="*/ 234172 h 305945"/>
              <a:gd name="connsiteX107" fmla="*/ 290945 w 354515"/>
              <a:gd name="connsiteY107" fmla="*/ 231890 h 305945"/>
              <a:gd name="connsiteX108" fmla="*/ 293989 w 354515"/>
              <a:gd name="connsiteY108" fmla="*/ 223625 h 305945"/>
              <a:gd name="connsiteX109" fmla="*/ 292969 w 354515"/>
              <a:gd name="connsiteY109" fmla="*/ 221428 h 305945"/>
              <a:gd name="connsiteX110" fmla="*/ 294763 w 354515"/>
              <a:gd name="connsiteY110" fmla="*/ 222094 h 305945"/>
              <a:gd name="connsiteX111" fmla="*/ 298169 w 354515"/>
              <a:gd name="connsiteY111" fmla="*/ 221967 h 305945"/>
              <a:gd name="connsiteX112" fmla="*/ 300473 w 354515"/>
              <a:gd name="connsiteY112" fmla="*/ 219458 h 305945"/>
              <a:gd name="connsiteX113" fmla="*/ 301839 w 354515"/>
              <a:gd name="connsiteY113" fmla="*/ 215772 h 305945"/>
              <a:gd name="connsiteX114" fmla="*/ 310002 w 354515"/>
              <a:gd name="connsiteY114" fmla="*/ 215460 h 305945"/>
              <a:gd name="connsiteX115" fmla="*/ 311647 w 354515"/>
              <a:gd name="connsiteY115" fmla="*/ 219032 h 305945"/>
              <a:gd name="connsiteX116" fmla="*/ 317539 w 354515"/>
              <a:gd name="connsiteY116" fmla="*/ 221216 h 305945"/>
              <a:gd name="connsiteX117" fmla="*/ 322081 w 354515"/>
              <a:gd name="connsiteY117" fmla="*/ 219118 h 305945"/>
              <a:gd name="connsiteX118" fmla="*/ 324254 w 354515"/>
              <a:gd name="connsiteY118" fmla="*/ 213235 h 305945"/>
              <a:gd name="connsiteX119" fmla="*/ 322608 w 354515"/>
              <a:gd name="connsiteY119" fmla="*/ 209662 h 305945"/>
              <a:gd name="connsiteX120" fmla="*/ 328137 w 354515"/>
              <a:gd name="connsiteY120" fmla="*/ 203666 h 305945"/>
              <a:gd name="connsiteX121" fmla="*/ 331824 w 354515"/>
              <a:gd name="connsiteY121" fmla="*/ 205012 h 305945"/>
              <a:gd name="connsiteX122" fmla="*/ 335230 w 354515"/>
              <a:gd name="connsiteY122" fmla="*/ 204899 h 305945"/>
              <a:gd name="connsiteX123" fmla="*/ 337551 w 354515"/>
              <a:gd name="connsiteY123" fmla="*/ 202390 h 305945"/>
              <a:gd name="connsiteX124" fmla="*/ 339262 w 354515"/>
              <a:gd name="connsiteY124" fmla="*/ 197726 h 305945"/>
              <a:gd name="connsiteX125" fmla="*/ 336646 w 354515"/>
              <a:gd name="connsiteY125" fmla="*/ 191999 h 305945"/>
              <a:gd name="connsiteX126" fmla="*/ 332943 w 354515"/>
              <a:gd name="connsiteY126" fmla="*/ 190638 h 305945"/>
              <a:gd name="connsiteX127" fmla="*/ 332647 w 354515"/>
              <a:gd name="connsiteY127" fmla="*/ 182473 h 305945"/>
              <a:gd name="connsiteX128" fmla="*/ 336201 w 354515"/>
              <a:gd name="connsiteY128" fmla="*/ 180828 h 305945"/>
              <a:gd name="connsiteX129" fmla="*/ 338374 w 354515"/>
              <a:gd name="connsiteY129" fmla="*/ 174945 h 305945"/>
              <a:gd name="connsiteX130" fmla="*/ 336300 w 354515"/>
              <a:gd name="connsiteY130" fmla="*/ 170423 h 305945"/>
              <a:gd name="connsiteX131" fmla="*/ 330409 w 354515"/>
              <a:gd name="connsiteY131" fmla="*/ 168240 h 305945"/>
              <a:gd name="connsiteX132" fmla="*/ 326837 w 354515"/>
              <a:gd name="connsiteY132" fmla="*/ 169870 h 305945"/>
              <a:gd name="connsiteX133" fmla="*/ 320831 w 354515"/>
              <a:gd name="connsiteY133" fmla="*/ 164328 h 305945"/>
              <a:gd name="connsiteX134" fmla="*/ 322196 w 354515"/>
              <a:gd name="connsiteY134" fmla="*/ 160656 h 305945"/>
              <a:gd name="connsiteX135" fmla="*/ 319563 w 354515"/>
              <a:gd name="connsiteY135" fmla="*/ 154943 h 305945"/>
              <a:gd name="connsiteX136" fmla="*/ 136866 w 354515"/>
              <a:gd name="connsiteY136" fmla="*/ 144155 h 305945"/>
              <a:gd name="connsiteX137" fmla="*/ 125128 w 354515"/>
              <a:gd name="connsiteY137" fmla="*/ 155899 h 305945"/>
              <a:gd name="connsiteX138" fmla="*/ 136866 w 354515"/>
              <a:gd name="connsiteY138" fmla="*/ 167637 h 305945"/>
              <a:gd name="connsiteX139" fmla="*/ 148586 w 354515"/>
              <a:gd name="connsiteY139" fmla="*/ 155899 h 305945"/>
              <a:gd name="connsiteX140" fmla="*/ 136866 w 354515"/>
              <a:gd name="connsiteY140" fmla="*/ 144155 h 305945"/>
              <a:gd name="connsiteX141" fmla="*/ 136866 w 354515"/>
              <a:gd name="connsiteY141" fmla="*/ 138113 h 305945"/>
              <a:gd name="connsiteX142" fmla="*/ 154649 w 354515"/>
              <a:gd name="connsiteY142" fmla="*/ 155899 h 305945"/>
              <a:gd name="connsiteX143" fmla="*/ 136866 w 354515"/>
              <a:gd name="connsiteY143" fmla="*/ 173674 h 305945"/>
              <a:gd name="connsiteX144" fmla="*/ 119063 w 354515"/>
              <a:gd name="connsiteY144" fmla="*/ 155899 h 305945"/>
              <a:gd name="connsiteX145" fmla="*/ 136866 w 354515"/>
              <a:gd name="connsiteY145" fmla="*/ 138113 h 305945"/>
              <a:gd name="connsiteX146" fmla="*/ 146028 w 354515"/>
              <a:gd name="connsiteY146" fmla="*/ 126093 h 305945"/>
              <a:gd name="connsiteX147" fmla="*/ 122833 w 354515"/>
              <a:gd name="connsiteY147" fmla="*/ 126990 h 305945"/>
              <a:gd name="connsiteX148" fmla="*/ 107987 w 354515"/>
              <a:gd name="connsiteY148" fmla="*/ 167230 h 305945"/>
              <a:gd name="connsiteX149" fmla="*/ 148229 w 354515"/>
              <a:gd name="connsiteY149" fmla="*/ 182069 h 305945"/>
              <a:gd name="connsiteX150" fmla="*/ 163069 w 354515"/>
              <a:gd name="connsiteY150" fmla="*/ 141854 h 305945"/>
              <a:gd name="connsiteX151" fmla="*/ 146028 w 354515"/>
              <a:gd name="connsiteY151" fmla="*/ 126093 h 305945"/>
              <a:gd name="connsiteX152" fmla="*/ 155501 w 354515"/>
              <a:gd name="connsiteY152" fmla="*/ 86227 h 305945"/>
              <a:gd name="connsiteX153" fmla="*/ 164763 w 354515"/>
              <a:gd name="connsiteY153" fmla="*/ 89652 h 305945"/>
              <a:gd name="connsiteX154" fmla="*/ 169973 w 354515"/>
              <a:gd name="connsiteY154" fmla="*/ 100982 h 305945"/>
              <a:gd name="connsiteX155" fmla="*/ 167274 w 354515"/>
              <a:gd name="connsiteY155" fmla="*/ 108289 h 305945"/>
              <a:gd name="connsiteX156" fmla="*/ 179184 w 354515"/>
              <a:gd name="connsiteY156" fmla="*/ 119310 h 305945"/>
              <a:gd name="connsiteX157" fmla="*/ 186256 w 354515"/>
              <a:gd name="connsiteY157" fmla="*/ 116033 h 305945"/>
              <a:gd name="connsiteX158" fmla="*/ 197952 w 354515"/>
              <a:gd name="connsiteY158" fmla="*/ 120365 h 305945"/>
              <a:gd name="connsiteX159" fmla="*/ 202068 w 354515"/>
              <a:gd name="connsiteY159" fmla="*/ 129313 h 305945"/>
              <a:gd name="connsiteX160" fmla="*/ 197753 w 354515"/>
              <a:gd name="connsiteY160" fmla="*/ 141017 h 305945"/>
              <a:gd name="connsiteX161" fmla="*/ 190680 w 354515"/>
              <a:gd name="connsiteY161" fmla="*/ 144274 h 305945"/>
              <a:gd name="connsiteX162" fmla="*/ 191292 w 354515"/>
              <a:gd name="connsiteY162" fmla="*/ 160477 h 305945"/>
              <a:gd name="connsiteX163" fmla="*/ 198622 w 354515"/>
              <a:gd name="connsiteY163" fmla="*/ 163175 h 305945"/>
              <a:gd name="connsiteX164" fmla="*/ 203833 w 354515"/>
              <a:gd name="connsiteY164" fmla="*/ 174498 h 305945"/>
              <a:gd name="connsiteX165" fmla="*/ 200432 w 354515"/>
              <a:gd name="connsiteY165" fmla="*/ 183768 h 305945"/>
              <a:gd name="connsiteX166" fmla="*/ 195852 w 354515"/>
              <a:gd name="connsiteY166" fmla="*/ 188719 h 305945"/>
              <a:gd name="connsiteX167" fmla="*/ 189102 w 354515"/>
              <a:gd name="connsiteY167" fmla="*/ 188970 h 305945"/>
              <a:gd name="connsiteX168" fmla="*/ 181766 w 354515"/>
              <a:gd name="connsiteY168" fmla="*/ 186279 h 305945"/>
              <a:gd name="connsiteX169" fmla="*/ 170772 w 354515"/>
              <a:gd name="connsiteY169" fmla="*/ 198188 h 305945"/>
              <a:gd name="connsiteX170" fmla="*/ 174031 w 354515"/>
              <a:gd name="connsiteY170" fmla="*/ 205250 h 305945"/>
              <a:gd name="connsiteX171" fmla="*/ 169716 w 354515"/>
              <a:gd name="connsiteY171" fmla="*/ 216941 h 305945"/>
              <a:gd name="connsiteX172" fmla="*/ 160750 w 354515"/>
              <a:gd name="connsiteY172" fmla="*/ 221087 h 305945"/>
              <a:gd name="connsiteX173" fmla="*/ 149047 w 354515"/>
              <a:gd name="connsiteY173" fmla="*/ 216754 h 305945"/>
              <a:gd name="connsiteX174" fmla="*/ 145807 w 354515"/>
              <a:gd name="connsiteY174" fmla="*/ 209673 h 305945"/>
              <a:gd name="connsiteX175" fmla="*/ 129602 w 354515"/>
              <a:gd name="connsiteY175" fmla="*/ 210297 h 305945"/>
              <a:gd name="connsiteX176" fmla="*/ 126910 w 354515"/>
              <a:gd name="connsiteY176" fmla="*/ 217630 h 305945"/>
              <a:gd name="connsiteX177" fmla="*/ 122311 w 354515"/>
              <a:gd name="connsiteY177" fmla="*/ 222567 h 305945"/>
              <a:gd name="connsiteX178" fmla="*/ 115580 w 354515"/>
              <a:gd name="connsiteY178" fmla="*/ 222838 h 305945"/>
              <a:gd name="connsiteX179" fmla="*/ 106312 w 354515"/>
              <a:gd name="connsiteY179" fmla="*/ 219413 h 305945"/>
              <a:gd name="connsiteX180" fmla="*/ 101365 w 354515"/>
              <a:gd name="connsiteY180" fmla="*/ 214829 h 305945"/>
              <a:gd name="connsiteX181" fmla="*/ 101108 w 354515"/>
              <a:gd name="connsiteY181" fmla="*/ 208076 h 305945"/>
              <a:gd name="connsiteX182" fmla="*/ 103800 w 354515"/>
              <a:gd name="connsiteY182" fmla="*/ 200776 h 305945"/>
              <a:gd name="connsiteX183" fmla="*/ 91897 w 354515"/>
              <a:gd name="connsiteY183" fmla="*/ 189768 h 305945"/>
              <a:gd name="connsiteX184" fmla="*/ 84806 w 354515"/>
              <a:gd name="connsiteY184" fmla="*/ 193032 h 305945"/>
              <a:gd name="connsiteX185" fmla="*/ 73122 w 354515"/>
              <a:gd name="connsiteY185" fmla="*/ 188719 h 305945"/>
              <a:gd name="connsiteX186" fmla="*/ 68987 w 354515"/>
              <a:gd name="connsiteY186" fmla="*/ 179751 h 305945"/>
              <a:gd name="connsiteX187" fmla="*/ 73309 w 354515"/>
              <a:gd name="connsiteY187" fmla="*/ 168048 h 305945"/>
              <a:gd name="connsiteX188" fmla="*/ 80381 w 354515"/>
              <a:gd name="connsiteY188" fmla="*/ 164784 h 305945"/>
              <a:gd name="connsiteX189" fmla="*/ 79763 w 354515"/>
              <a:gd name="connsiteY189" fmla="*/ 148607 h 305945"/>
              <a:gd name="connsiteX190" fmla="*/ 72453 w 354515"/>
              <a:gd name="connsiteY190" fmla="*/ 145896 h 305945"/>
              <a:gd name="connsiteX191" fmla="*/ 67487 w 354515"/>
              <a:gd name="connsiteY191" fmla="*/ 141319 h 305945"/>
              <a:gd name="connsiteX192" fmla="*/ 67223 w 354515"/>
              <a:gd name="connsiteY192" fmla="*/ 134586 h 305945"/>
              <a:gd name="connsiteX193" fmla="*/ 70649 w 354515"/>
              <a:gd name="connsiteY193" fmla="*/ 125316 h 305945"/>
              <a:gd name="connsiteX194" fmla="*/ 81979 w 354515"/>
              <a:gd name="connsiteY194" fmla="*/ 120108 h 305945"/>
              <a:gd name="connsiteX195" fmla="*/ 89289 w 354515"/>
              <a:gd name="connsiteY195" fmla="*/ 122805 h 305945"/>
              <a:gd name="connsiteX196" fmla="*/ 100290 w 354515"/>
              <a:gd name="connsiteY196" fmla="*/ 110902 h 305945"/>
              <a:gd name="connsiteX197" fmla="*/ 97031 w 354515"/>
              <a:gd name="connsiteY197" fmla="*/ 103834 h 305945"/>
              <a:gd name="connsiteX198" fmla="*/ 101365 w 354515"/>
              <a:gd name="connsiteY198" fmla="*/ 92130 h 305945"/>
              <a:gd name="connsiteX199" fmla="*/ 110312 w 354515"/>
              <a:gd name="connsiteY199" fmla="*/ 87998 h 305945"/>
              <a:gd name="connsiteX200" fmla="*/ 122015 w 354515"/>
              <a:gd name="connsiteY200" fmla="*/ 92317 h 305945"/>
              <a:gd name="connsiteX201" fmla="*/ 125267 w 354515"/>
              <a:gd name="connsiteY201" fmla="*/ 99379 h 305945"/>
              <a:gd name="connsiteX202" fmla="*/ 141473 w 354515"/>
              <a:gd name="connsiteY202" fmla="*/ 98768 h 305945"/>
              <a:gd name="connsiteX203" fmla="*/ 144171 w 354515"/>
              <a:gd name="connsiteY203" fmla="*/ 91461 h 305945"/>
              <a:gd name="connsiteX204" fmla="*/ 155501 w 354515"/>
              <a:gd name="connsiteY204" fmla="*/ 86227 h 305945"/>
              <a:gd name="connsiteX205" fmla="*/ 24159 w 354515"/>
              <a:gd name="connsiteY205" fmla="*/ 74523 h 305945"/>
              <a:gd name="connsiteX206" fmla="*/ 24159 w 354515"/>
              <a:gd name="connsiteY206" fmla="*/ 245683 h 305945"/>
              <a:gd name="connsiteX207" fmla="*/ 187611 w 354515"/>
              <a:gd name="connsiteY207" fmla="*/ 245683 h 305945"/>
              <a:gd name="connsiteX208" fmla="*/ 188417 w 354515"/>
              <a:gd name="connsiteY208" fmla="*/ 244464 h 305945"/>
              <a:gd name="connsiteX209" fmla="*/ 185043 w 354515"/>
              <a:gd name="connsiteY209" fmla="*/ 239290 h 305945"/>
              <a:gd name="connsiteX210" fmla="*/ 184385 w 354515"/>
              <a:gd name="connsiteY210" fmla="*/ 222860 h 305945"/>
              <a:gd name="connsiteX211" fmla="*/ 186804 w 354515"/>
              <a:gd name="connsiteY211" fmla="*/ 216282 h 305945"/>
              <a:gd name="connsiteX212" fmla="*/ 203936 w 354515"/>
              <a:gd name="connsiteY212" fmla="*/ 202532 h 305945"/>
              <a:gd name="connsiteX213" fmla="*/ 216345 w 354515"/>
              <a:gd name="connsiteY213" fmla="*/ 184344 h 305945"/>
              <a:gd name="connsiteX214" fmla="*/ 222681 w 354515"/>
              <a:gd name="connsiteY214" fmla="*/ 181424 h 305945"/>
              <a:gd name="connsiteX215" fmla="*/ 244552 w 354515"/>
              <a:gd name="connsiteY215" fmla="*/ 183805 h 305945"/>
              <a:gd name="connsiteX216" fmla="*/ 245688 w 354515"/>
              <a:gd name="connsiteY216" fmla="*/ 182955 h 305945"/>
              <a:gd name="connsiteX217" fmla="*/ 245688 w 354515"/>
              <a:gd name="connsiteY217" fmla="*/ 74523 h 305945"/>
              <a:gd name="connsiteX218" fmla="*/ 219504 w 354515"/>
              <a:gd name="connsiteY218" fmla="*/ 22171 h 305945"/>
              <a:gd name="connsiteX219" fmla="*/ 204413 w 354515"/>
              <a:gd name="connsiteY219" fmla="*/ 37254 h 305945"/>
              <a:gd name="connsiteX220" fmla="*/ 219504 w 354515"/>
              <a:gd name="connsiteY220" fmla="*/ 52366 h 305945"/>
              <a:gd name="connsiteX221" fmla="*/ 234612 w 354515"/>
              <a:gd name="connsiteY221" fmla="*/ 37254 h 305945"/>
              <a:gd name="connsiteX222" fmla="*/ 219504 w 354515"/>
              <a:gd name="connsiteY222" fmla="*/ 22171 h 305945"/>
              <a:gd name="connsiteX223" fmla="*/ 162102 w 354515"/>
              <a:gd name="connsiteY223" fmla="*/ 22171 h 305945"/>
              <a:gd name="connsiteX224" fmla="*/ 147011 w 354515"/>
              <a:gd name="connsiteY224" fmla="*/ 37254 h 305945"/>
              <a:gd name="connsiteX225" fmla="*/ 162102 w 354515"/>
              <a:gd name="connsiteY225" fmla="*/ 52366 h 305945"/>
              <a:gd name="connsiteX226" fmla="*/ 177210 w 354515"/>
              <a:gd name="connsiteY226" fmla="*/ 37254 h 305945"/>
              <a:gd name="connsiteX227" fmla="*/ 162102 w 354515"/>
              <a:gd name="connsiteY227" fmla="*/ 22171 h 305945"/>
              <a:gd name="connsiteX228" fmla="*/ 12096 w 354515"/>
              <a:gd name="connsiteY228" fmla="*/ 0 h 305945"/>
              <a:gd name="connsiteX229" fmla="*/ 257767 w 354515"/>
              <a:gd name="connsiteY229" fmla="*/ 0 h 305945"/>
              <a:gd name="connsiteX230" fmla="*/ 269863 w 354515"/>
              <a:gd name="connsiteY230" fmla="*/ 12078 h 305945"/>
              <a:gd name="connsiteX231" fmla="*/ 269863 w 354515"/>
              <a:gd name="connsiteY231" fmla="*/ 156587 h 305945"/>
              <a:gd name="connsiteX232" fmla="*/ 270044 w 354515"/>
              <a:gd name="connsiteY232" fmla="*/ 156545 h 305945"/>
              <a:gd name="connsiteX233" fmla="*/ 280955 w 354515"/>
              <a:gd name="connsiteY233" fmla="*/ 143120 h 305945"/>
              <a:gd name="connsiteX234" fmla="*/ 285464 w 354515"/>
              <a:gd name="connsiteY234" fmla="*/ 141051 h 305945"/>
              <a:gd name="connsiteX235" fmla="*/ 302777 w 354515"/>
              <a:gd name="connsiteY235" fmla="*/ 141448 h 305945"/>
              <a:gd name="connsiteX236" fmla="*/ 319942 w 354515"/>
              <a:gd name="connsiteY236" fmla="*/ 139690 h 305945"/>
              <a:gd name="connsiteX237" fmla="*/ 324566 w 354515"/>
              <a:gd name="connsiteY237" fmla="*/ 141419 h 305945"/>
              <a:gd name="connsiteX238" fmla="*/ 336498 w 354515"/>
              <a:gd name="connsiteY238" fmla="*/ 153894 h 305945"/>
              <a:gd name="connsiteX239" fmla="*/ 349877 w 354515"/>
              <a:gd name="connsiteY239" fmla="*/ 164824 h 305945"/>
              <a:gd name="connsiteX240" fmla="*/ 351951 w 354515"/>
              <a:gd name="connsiteY240" fmla="*/ 169346 h 305945"/>
              <a:gd name="connsiteX241" fmla="*/ 352527 w 354515"/>
              <a:gd name="connsiteY241" fmla="*/ 184387 h 305945"/>
              <a:gd name="connsiteX242" fmla="*/ 351572 w 354515"/>
              <a:gd name="connsiteY242" fmla="*/ 186612 h 305945"/>
              <a:gd name="connsiteX243" fmla="*/ 353300 w 354515"/>
              <a:gd name="connsiteY243" fmla="*/ 203779 h 305945"/>
              <a:gd name="connsiteX244" fmla="*/ 351589 w 354515"/>
              <a:gd name="connsiteY244" fmla="*/ 208429 h 305945"/>
              <a:gd name="connsiteX245" fmla="*/ 341270 w 354515"/>
              <a:gd name="connsiteY245" fmla="*/ 219529 h 305945"/>
              <a:gd name="connsiteX246" fmla="*/ 339098 w 354515"/>
              <a:gd name="connsiteY246" fmla="*/ 220393 h 305945"/>
              <a:gd name="connsiteX247" fmla="*/ 338390 w 354515"/>
              <a:gd name="connsiteY247" fmla="*/ 222690 h 305945"/>
              <a:gd name="connsiteX248" fmla="*/ 328170 w 354515"/>
              <a:gd name="connsiteY248" fmla="*/ 233747 h 305945"/>
              <a:gd name="connsiteX249" fmla="*/ 323661 w 354515"/>
              <a:gd name="connsiteY249" fmla="*/ 235817 h 305945"/>
              <a:gd name="connsiteX250" fmla="*/ 307550 w 354515"/>
              <a:gd name="connsiteY250" fmla="*/ 235973 h 305945"/>
              <a:gd name="connsiteX251" fmla="*/ 305229 w 354515"/>
              <a:gd name="connsiteY251" fmla="*/ 239899 h 305945"/>
              <a:gd name="connsiteX252" fmla="*/ 309261 w 354515"/>
              <a:gd name="connsiteY252" fmla="*/ 261504 h 305945"/>
              <a:gd name="connsiteX253" fmla="*/ 306842 w 354515"/>
              <a:gd name="connsiteY253" fmla="*/ 268053 h 305945"/>
              <a:gd name="connsiteX254" fmla="*/ 295668 w 354515"/>
              <a:gd name="connsiteY254" fmla="*/ 280131 h 305945"/>
              <a:gd name="connsiteX255" fmla="*/ 289727 w 354515"/>
              <a:gd name="connsiteY255" fmla="*/ 281860 h 305945"/>
              <a:gd name="connsiteX256" fmla="*/ 288443 w 354515"/>
              <a:gd name="connsiteY256" fmla="*/ 287928 h 305945"/>
              <a:gd name="connsiteX257" fmla="*/ 277285 w 354515"/>
              <a:gd name="connsiteY257" fmla="*/ 300020 h 305945"/>
              <a:gd name="connsiteX258" fmla="*/ 270982 w 354515"/>
              <a:gd name="connsiteY258" fmla="*/ 302911 h 305945"/>
              <a:gd name="connsiteX259" fmla="*/ 249111 w 354515"/>
              <a:gd name="connsiteY259" fmla="*/ 300572 h 305945"/>
              <a:gd name="connsiteX260" fmla="*/ 243844 w 354515"/>
              <a:gd name="connsiteY260" fmla="*/ 303989 h 305945"/>
              <a:gd name="connsiteX261" fmla="*/ 234925 w 354515"/>
              <a:gd name="connsiteY261" fmla="*/ 305945 h 305945"/>
              <a:gd name="connsiteX262" fmla="*/ 227503 w 354515"/>
              <a:gd name="connsiteY262" fmla="*/ 304613 h 305945"/>
              <a:gd name="connsiteX263" fmla="*/ 220953 w 354515"/>
              <a:gd name="connsiteY263" fmla="*/ 302217 h 305945"/>
              <a:gd name="connsiteX264" fmla="*/ 208890 w 354515"/>
              <a:gd name="connsiteY264" fmla="*/ 291032 h 305945"/>
              <a:gd name="connsiteX265" fmla="*/ 207129 w 354515"/>
              <a:gd name="connsiteY265" fmla="*/ 285078 h 305945"/>
              <a:gd name="connsiteX266" fmla="*/ 189009 w 354515"/>
              <a:gd name="connsiteY266" fmla="*/ 272660 h 305945"/>
              <a:gd name="connsiteX267" fmla="*/ 187709 w 354515"/>
              <a:gd name="connsiteY267" fmla="*/ 269867 h 305945"/>
              <a:gd name="connsiteX268" fmla="*/ 12096 w 354515"/>
              <a:gd name="connsiteY268" fmla="*/ 269867 h 305945"/>
              <a:gd name="connsiteX269" fmla="*/ 0 w 354515"/>
              <a:gd name="connsiteY269" fmla="*/ 257775 h 305945"/>
              <a:gd name="connsiteX270" fmla="*/ 0 w 354515"/>
              <a:gd name="connsiteY270" fmla="*/ 12078 h 305945"/>
              <a:gd name="connsiteX271" fmla="*/ 12096 w 354515"/>
              <a:gd name="connsiteY271" fmla="*/ 0 h 30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354515" h="305945">
                <a:moveTo>
                  <a:pt x="246404" y="233363"/>
                </a:moveTo>
                <a:cubicBezTo>
                  <a:pt x="250980" y="233363"/>
                  <a:pt x="254682" y="237065"/>
                  <a:pt x="254682" y="241641"/>
                </a:cubicBezTo>
                <a:cubicBezTo>
                  <a:pt x="254682" y="246199"/>
                  <a:pt x="250980" y="249892"/>
                  <a:pt x="246404" y="249892"/>
                </a:cubicBezTo>
                <a:cubicBezTo>
                  <a:pt x="241846" y="249892"/>
                  <a:pt x="238125" y="246199"/>
                  <a:pt x="238125" y="241641"/>
                </a:cubicBezTo>
                <a:cubicBezTo>
                  <a:pt x="238125" y="237065"/>
                  <a:pt x="241846" y="233363"/>
                  <a:pt x="246404" y="233363"/>
                </a:cubicBezTo>
                <a:close/>
                <a:moveTo>
                  <a:pt x="245213" y="232699"/>
                </a:moveTo>
                <a:cubicBezTo>
                  <a:pt x="238311" y="232699"/>
                  <a:pt x="232674" y="238317"/>
                  <a:pt x="232674" y="245238"/>
                </a:cubicBezTo>
                <a:cubicBezTo>
                  <a:pt x="232674" y="252140"/>
                  <a:pt x="238311" y="257758"/>
                  <a:pt x="245213" y="257758"/>
                </a:cubicBezTo>
                <a:cubicBezTo>
                  <a:pt x="252133" y="257758"/>
                  <a:pt x="257752" y="252140"/>
                  <a:pt x="257752" y="245238"/>
                </a:cubicBezTo>
                <a:cubicBezTo>
                  <a:pt x="257752" y="238317"/>
                  <a:pt x="252115" y="232699"/>
                  <a:pt x="245213" y="232699"/>
                </a:cubicBezTo>
                <a:close/>
                <a:moveTo>
                  <a:pt x="252619" y="225167"/>
                </a:moveTo>
                <a:cubicBezTo>
                  <a:pt x="257752" y="227062"/>
                  <a:pt x="262161" y="230913"/>
                  <a:pt x="264636" y="236271"/>
                </a:cubicBezTo>
                <a:cubicBezTo>
                  <a:pt x="269565" y="246987"/>
                  <a:pt x="264877" y="259694"/>
                  <a:pt x="254162" y="264623"/>
                </a:cubicBezTo>
                <a:cubicBezTo>
                  <a:pt x="243427" y="269545"/>
                  <a:pt x="230739" y="264866"/>
                  <a:pt x="225810" y="254151"/>
                </a:cubicBezTo>
                <a:cubicBezTo>
                  <a:pt x="220861" y="243435"/>
                  <a:pt x="225549" y="230747"/>
                  <a:pt x="236263" y="225799"/>
                </a:cubicBezTo>
                <a:cubicBezTo>
                  <a:pt x="241631" y="223333"/>
                  <a:pt x="247487" y="223272"/>
                  <a:pt x="252619" y="225167"/>
                </a:cubicBezTo>
                <a:close/>
                <a:moveTo>
                  <a:pt x="273751" y="204788"/>
                </a:moveTo>
                <a:lnTo>
                  <a:pt x="275389" y="208360"/>
                </a:lnTo>
                <a:cubicBezTo>
                  <a:pt x="276412" y="210593"/>
                  <a:pt x="279053" y="211560"/>
                  <a:pt x="281286" y="210537"/>
                </a:cubicBezTo>
                <a:lnTo>
                  <a:pt x="284858" y="208890"/>
                </a:lnTo>
                <a:cubicBezTo>
                  <a:pt x="286607" y="211048"/>
                  <a:pt x="288616" y="212918"/>
                  <a:pt x="290867" y="214434"/>
                </a:cubicBezTo>
                <a:lnTo>
                  <a:pt x="289695" y="217597"/>
                </a:lnTo>
                <a:cubicBezTo>
                  <a:pt x="288169" y="217001"/>
                  <a:pt x="286439" y="217001"/>
                  <a:pt x="284858" y="217737"/>
                </a:cubicBezTo>
                <a:lnTo>
                  <a:pt x="279854" y="220043"/>
                </a:lnTo>
                <a:cubicBezTo>
                  <a:pt x="277416" y="217001"/>
                  <a:pt x="274588" y="214416"/>
                  <a:pt x="271463" y="212276"/>
                </a:cubicBezTo>
                <a:cubicBezTo>
                  <a:pt x="271463" y="212276"/>
                  <a:pt x="273379" y="207132"/>
                  <a:pt x="273379" y="207132"/>
                </a:cubicBezTo>
                <a:cubicBezTo>
                  <a:pt x="273659" y="206351"/>
                  <a:pt x="273770" y="205569"/>
                  <a:pt x="273751" y="204788"/>
                </a:cubicBezTo>
                <a:close/>
                <a:moveTo>
                  <a:pt x="271463" y="200026"/>
                </a:moveTo>
                <a:cubicBezTo>
                  <a:pt x="271947" y="200910"/>
                  <a:pt x="272245" y="201877"/>
                  <a:pt x="272282" y="202882"/>
                </a:cubicBezTo>
                <a:cubicBezTo>
                  <a:pt x="272282" y="202882"/>
                  <a:pt x="271835" y="201933"/>
                  <a:pt x="271835" y="201933"/>
                </a:cubicBezTo>
                <a:cubicBezTo>
                  <a:pt x="271556" y="201319"/>
                  <a:pt x="271463" y="200668"/>
                  <a:pt x="271463" y="200026"/>
                </a:cubicBezTo>
                <a:close/>
                <a:moveTo>
                  <a:pt x="300748" y="187602"/>
                </a:moveTo>
                <a:lnTo>
                  <a:pt x="296833" y="191519"/>
                </a:lnTo>
                <a:cubicBezTo>
                  <a:pt x="296833" y="196467"/>
                  <a:pt x="300851" y="200485"/>
                  <a:pt x="305799" y="200485"/>
                </a:cubicBezTo>
                <a:cubicBezTo>
                  <a:pt x="310748" y="200485"/>
                  <a:pt x="314766" y="196467"/>
                  <a:pt x="314766" y="191519"/>
                </a:cubicBezTo>
                <a:lnTo>
                  <a:pt x="311005" y="187758"/>
                </a:lnTo>
                <a:lnTo>
                  <a:pt x="305954" y="192808"/>
                </a:lnTo>
                <a:close/>
                <a:moveTo>
                  <a:pt x="311104" y="177164"/>
                </a:moveTo>
                <a:cubicBezTo>
                  <a:pt x="314775" y="178520"/>
                  <a:pt x="317929" y="181278"/>
                  <a:pt x="319696" y="185120"/>
                </a:cubicBezTo>
                <a:cubicBezTo>
                  <a:pt x="323231" y="192774"/>
                  <a:pt x="319864" y="201863"/>
                  <a:pt x="312198" y="205397"/>
                </a:cubicBezTo>
                <a:cubicBezTo>
                  <a:pt x="304534" y="208932"/>
                  <a:pt x="295455" y="205583"/>
                  <a:pt x="291920" y="197909"/>
                </a:cubicBezTo>
                <a:cubicBezTo>
                  <a:pt x="288386" y="190225"/>
                  <a:pt x="291735" y="181156"/>
                  <a:pt x="299399" y="177621"/>
                </a:cubicBezTo>
                <a:cubicBezTo>
                  <a:pt x="303241" y="175854"/>
                  <a:pt x="307431" y="175808"/>
                  <a:pt x="311104" y="177164"/>
                </a:cubicBezTo>
                <a:close/>
                <a:moveTo>
                  <a:pt x="314906" y="153228"/>
                </a:moveTo>
                <a:cubicBezTo>
                  <a:pt x="312668" y="152377"/>
                  <a:pt x="310002" y="153611"/>
                  <a:pt x="309195" y="155850"/>
                </a:cubicBezTo>
                <a:lnTo>
                  <a:pt x="307829" y="159522"/>
                </a:lnTo>
                <a:cubicBezTo>
                  <a:pt x="305131" y="159253"/>
                  <a:pt x="302399" y="159338"/>
                  <a:pt x="299667" y="159848"/>
                </a:cubicBezTo>
                <a:lnTo>
                  <a:pt x="298005" y="156276"/>
                </a:lnTo>
                <a:cubicBezTo>
                  <a:pt x="296984" y="154036"/>
                  <a:pt x="294335" y="153072"/>
                  <a:pt x="292113" y="154107"/>
                </a:cubicBezTo>
                <a:lnTo>
                  <a:pt x="287604" y="156176"/>
                </a:lnTo>
                <a:cubicBezTo>
                  <a:pt x="285382" y="157197"/>
                  <a:pt x="284395" y="159848"/>
                  <a:pt x="285415" y="162088"/>
                </a:cubicBezTo>
                <a:lnTo>
                  <a:pt x="287061" y="165660"/>
                </a:lnTo>
                <a:cubicBezTo>
                  <a:pt x="284905" y="167404"/>
                  <a:pt x="283045" y="169417"/>
                  <a:pt x="281531" y="171657"/>
                </a:cubicBezTo>
                <a:lnTo>
                  <a:pt x="277845" y="170281"/>
                </a:lnTo>
                <a:cubicBezTo>
                  <a:pt x="275607" y="169459"/>
                  <a:pt x="272940" y="170693"/>
                  <a:pt x="272134" y="172932"/>
                </a:cubicBezTo>
                <a:lnTo>
                  <a:pt x="270406" y="177596"/>
                </a:lnTo>
                <a:cubicBezTo>
                  <a:pt x="269995" y="178716"/>
                  <a:pt x="270028" y="179921"/>
                  <a:pt x="270538" y="180998"/>
                </a:cubicBezTo>
                <a:cubicBezTo>
                  <a:pt x="271031" y="182062"/>
                  <a:pt x="271920" y="182898"/>
                  <a:pt x="273023" y="183309"/>
                </a:cubicBezTo>
                <a:lnTo>
                  <a:pt x="276726" y="184670"/>
                </a:lnTo>
                <a:cubicBezTo>
                  <a:pt x="276429" y="187335"/>
                  <a:pt x="276528" y="190099"/>
                  <a:pt x="277022" y="192835"/>
                </a:cubicBezTo>
                <a:lnTo>
                  <a:pt x="273467" y="194466"/>
                </a:lnTo>
                <a:cubicBezTo>
                  <a:pt x="271854" y="195217"/>
                  <a:pt x="270933" y="196805"/>
                  <a:pt x="270916" y="198463"/>
                </a:cubicBezTo>
                <a:cubicBezTo>
                  <a:pt x="270209" y="197230"/>
                  <a:pt x="269122" y="196209"/>
                  <a:pt x="267691" y="195671"/>
                </a:cubicBezTo>
                <a:lnTo>
                  <a:pt x="261157" y="193261"/>
                </a:lnTo>
                <a:cubicBezTo>
                  <a:pt x="258030" y="192098"/>
                  <a:pt x="254328" y="193842"/>
                  <a:pt x="253176" y="196946"/>
                </a:cubicBezTo>
                <a:lnTo>
                  <a:pt x="251283" y="202106"/>
                </a:lnTo>
                <a:cubicBezTo>
                  <a:pt x="247498" y="201695"/>
                  <a:pt x="243663" y="201809"/>
                  <a:pt x="239845" y="202532"/>
                </a:cubicBezTo>
                <a:lnTo>
                  <a:pt x="237541" y="197542"/>
                </a:lnTo>
                <a:cubicBezTo>
                  <a:pt x="236110" y="194437"/>
                  <a:pt x="232423" y="193076"/>
                  <a:pt x="229313" y="194508"/>
                </a:cubicBezTo>
                <a:lnTo>
                  <a:pt x="222993" y="197414"/>
                </a:lnTo>
                <a:cubicBezTo>
                  <a:pt x="219899" y="198832"/>
                  <a:pt x="218517" y="202546"/>
                  <a:pt x="219949" y="205650"/>
                </a:cubicBezTo>
                <a:lnTo>
                  <a:pt x="222253" y="210640"/>
                </a:lnTo>
                <a:cubicBezTo>
                  <a:pt x="219225" y="213079"/>
                  <a:pt x="216641" y="215914"/>
                  <a:pt x="214501" y="219047"/>
                </a:cubicBezTo>
                <a:lnTo>
                  <a:pt x="209350" y="217119"/>
                </a:lnTo>
                <a:cubicBezTo>
                  <a:pt x="206240" y="215985"/>
                  <a:pt x="202521" y="217686"/>
                  <a:pt x="201369" y="220819"/>
                </a:cubicBezTo>
                <a:lnTo>
                  <a:pt x="198950" y="227325"/>
                </a:lnTo>
                <a:cubicBezTo>
                  <a:pt x="198374" y="228899"/>
                  <a:pt x="198439" y="230572"/>
                  <a:pt x="199131" y="232089"/>
                </a:cubicBezTo>
                <a:cubicBezTo>
                  <a:pt x="199838" y="233591"/>
                  <a:pt x="201089" y="234739"/>
                  <a:pt x="202619" y="235306"/>
                </a:cubicBezTo>
                <a:lnTo>
                  <a:pt x="207787" y="237220"/>
                </a:lnTo>
                <a:cubicBezTo>
                  <a:pt x="207376" y="240991"/>
                  <a:pt x="207507" y="244819"/>
                  <a:pt x="208231" y="248632"/>
                </a:cubicBezTo>
                <a:lnTo>
                  <a:pt x="203228" y="250943"/>
                </a:lnTo>
                <a:cubicBezTo>
                  <a:pt x="200118" y="252374"/>
                  <a:pt x="198752" y="256074"/>
                  <a:pt x="200184" y="259165"/>
                </a:cubicBezTo>
                <a:lnTo>
                  <a:pt x="203097" y="265501"/>
                </a:lnTo>
                <a:cubicBezTo>
                  <a:pt x="204528" y="268606"/>
                  <a:pt x="208231" y="269967"/>
                  <a:pt x="211342" y="268521"/>
                </a:cubicBezTo>
                <a:lnTo>
                  <a:pt x="216345" y="266253"/>
                </a:lnTo>
                <a:cubicBezTo>
                  <a:pt x="218780" y="269258"/>
                  <a:pt x="221611" y="271852"/>
                  <a:pt x="224721" y="273993"/>
                </a:cubicBezTo>
                <a:lnTo>
                  <a:pt x="222812" y="279138"/>
                </a:lnTo>
                <a:cubicBezTo>
                  <a:pt x="222236" y="280698"/>
                  <a:pt x="222302" y="282385"/>
                  <a:pt x="222993" y="283902"/>
                </a:cubicBezTo>
                <a:cubicBezTo>
                  <a:pt x="223685" y="285404"/>
                  <a:pt x="224935" y="286552"/>
                  <a:pt x="226499" y="287134"/>
                </a:cubicBezTo>
                <a:lnTo>
                  <a:pt x="233032" y="289529"/>
                </a:lnTo>
                <a:cubicBezTo>
                  <a:pt x="234563" y="290111"/>
                  <a:pt x="236258" y="290068"/>
                  <a:pt x="237772" y="289345"/>
                </a:cubicBezTo>
                <a:cubicBezTo>
                  <a:pt x="239269" y="288665"/>
                  <a:pt x="240438" y="287417"/>
                  <a:pt x="241014" y="285872"/>
                </a:cubicBezTo>
                <a:lnTo>
                  <a:pt x="242906" y="280698"/>
                </a:lnTo>
                <a:cubicBezTo>
                  <a:pt x="246659" y="281109"/>
                  <a:pt x="250493" y="280967"/>
                  <a:pt x="254328" y="280273"/>
                </a:cubicBezTo>
                <a:lnTo>
                  <a:pt x="256615" y="285262"/>
                </a:lnTo>
                <a:cubicBezTo>
                  <a:pt x="258047" y="288353"/>
                  <a:pt x="261750" y="289742"/>
                  <a:pt x="264860" y="288310"/>
                </a:cubicBezTo>
                <a:lnTo>
                  <a:pt x="271180" y="285376"/>
                </a:lnTo>
                <a:cubicBezTo>
                  <a:pt x="274290" y="283944"/>
                  <a:pt x="275639" y="280244"/>
                  <a:pt x="274208" y="277154"/>
                </a:cubicBezTo>
                <a:lnTo>
                  <a:pt x="271920" y="272164"/>
                </a:lnTo>
                <a:cubicBezTo>
                  <a:pt x="274932" y="269711"/>
                  <a:pt x="277532" y="266890"/>
                  <a:pt x="279671" y="263772"/>
                </a:cubicBezTo>
                <a:lnTo>
                  <a:pt x="284839" y="265671"/>
                </a:lnTo>
                <a:cubicBezTo>
                  <a:pt x="286386" y="266253"/>
                  <a:pt x="288081" y="266196"/>
                  <a:pt x="289579" y="265487"/>
                </a:cubicBezTo>
                <a:cubicBezTo>
                  <a:pt x="291093" y="264792"/>
                  <a:pt x="292245" y="263545"/>
                  <a:pt x="292821" y="262014"/>
                </a:cubicBezTo>
                <a:lnTo>
                  <a:pt x="295223" y="255479"/>
                </a:lnTo>
                <a:cubicBezTo>
                  <a:pt x="296408" y="252247"/>
                  <a:pt x="294746" y="248674"/>
                  <a:pt x="291553" y="247484"/>
                </a:cubicBezTo>
                <a:lnTo>
                  <a:pt x="286386" y="245584"/>
                </a:lnTo>
                <a:cubicBezTo>
                  <a:pt x="286814" y="241827"/>
                  <a:pt x="286666" y="237986"/>
                  <a:pt x="285958" y="234172"/>
                </a:cubicBezTo>
                <a:lnTo>
                  <a:pt x="290945" y="231890"/>
                </a:lnTo>
                <a:cubicBezTo>
                  <a:pt x="294038" y="230458"/>
                  <a:pt x="295421" y="226758"/>
                  <a:pt x="293989" y="223625"/>
                </a:cubicBezTo>
                <a:lnTo>
                  <a:pt x="292969" y="221428"/>
                </a:lnTo>
                <a:lnTo>
                  <a:pt x="294763" y="222094"/>
                </a:lnTo>
                <a:cubicBezTo>
                  <a:pt x="295882" y="222506"/>
                  <a:pt x="297099" y="222449"/>
                  <a:pt x="298169" y="221967"/>
                </a:cubicBezTo>
                <a:cubicBezTo>
                  <a:pt x="299255" y="221457"/>
                  <a:pt x="300078" y="220578"/>
                  <a:pt x="300473" y="219458"/>
                </a:cubicBezTo>
                <a:lnTo>
                  <a:pt x="301839" y="215772"/>
                </a:lnTo>
                <a:cubicBezTo>
                  <a:pt x="304538" y="216070"/>
                  <a:pt x="307270" y="215985"/>
                  <a:pt x="310002" y="215460"/>
                </a:cubicBezTo>
                <a:lnTo>
                  <a:pt x="311647" y="219032"/>
                </a:lnTo>
                <a:cubicBezTo>
                  <a:pt x="312684" y="221258"/>
                  <a:pt x="315334" y="222236"/>
                  <a:pt x="317539" y="221216"/>
                </a:cubicBezTo>
                <a:lnTo>
                  <a:pt x="322081" y="219118"/>
                </a:lnTo>
                <a:cubicBezTo>
                  <a:pt x="324287" y="218097"/>
                  <a:pt x="325274" y="215460"/>
                  <a:pt x="324254" y="213235"/>
                </a:cubicBezTo>
                <a:lnTo>
                  <a:pt x="322608" y="209662"/>
                </a:lnTo>
                <a:cubicBezTo>
                  <a:pt x="324764" y="207933"/>
                  <a:pt x="326623" y="205891"/>
                  <a:pt x="328137" y="203666"/>
                </a:cubicBezTo>
                <a:lnTo>
                  <a:pt x="331824" y="205012"/>
                </a:lnTo>
                <a:cubicBezTo>
                  <a:pt x="332943" y="205424"/>
                  <a:pt x="334177" y="205381"/>
                  <a:pt x="335230" y="204899"/>
                </a:cubicBezTo>
                <a:cubicBezTo>
                  <a:pt x="336317" y="204375"/>
                  <a:pt x="337123" y="203496"/>
                  <a:pt x="337551" y="202390"/>
                </a:cubicBezTo>
                <a:lnTo>
                  <a:pt x="339262" y="197726"/>
                </a:lnTo>
                <a:cubicBezTo>
                  <a:pt x="340118" y="195430"/>
                  <a:pt x="338933" y="192864"/>
                  <a:pt x="336646" y="191999"/>
                </a:cubicBezTo>
                <a:lnTo>
                  <a:pt x="332943" y="190638"/>
                </a:lnTo>
                <a:cubicBezTo>
                  <a:pt x="333239" y="187959"/>
                  <a:pt x="333157" y="185209"/>
                  <a:pt x="332647" y="182473"/>
                </a:cubicBezTo>
                <a:lnTo>
                  <a:pt x="336201" y="180828"/>
                </a:lnTo>
                <a:cubicBezTo>
                  <a:pt x="338440" y="179808"/>
                  <a:pt x="339411" y="177171"/>
                  <a:pt x="338374" y="174945"/>
                </a:cubicBezTo>
                <a:lnTo>
                  <a:pt x="336300" y="170423"/>
                </a:lnTo>
                <a:cubicBezTo>
                  <a:pt x="335263" y="168183"/>
                  <a:pt x="332630" y="167219"/>
                  <a:pt x="330409" y="168240"/>
                </a:cubicBezTo>
                <a:lnTo>
                  <a:pt x="326837" y="169870"/>
                </a:lnTo>
                <a:cubicBezTo>
                  <a:pt x="325093" y="167716"/>
                  <a:pt x="323069" y="165887"/>
                  <a:pt x="320831" y="164328"/>
                </a:cubicBezTo>
                <a:lnTo>
                  <a:pt x="322196" y="160656"/>
                </a:lnTo>
                <a:cubicBezTo>
                  <a:pt x="323052" y="158331"/>
                  <a:pt x="321867" y="155794"/>
                  <a:pt x="319563" y="154943"/>
                </a:cubicBezTo>
                <a:close/>
                <a:moveTo>
                  <a:pt x="136866" y="144155"/>
                </a:moveTo>
                <a:cubicBezTo>
                  <a:pt x="130395" y="144155"/>
                  <a:pt x="125128" y="149433"/>
                  <a:pt x="125128" y="155899"/>
                </a:cubicBezTo>
                <a:cubicBezTo>
                  <a:pt x="125128" y="162364"/>
                  <a:pt x="130395" y="167637"/>
                  <a:pt x="136866" y="167637"/>
                </a:cubicBezTo>
                <a:cubicBezTo>
                  <a:pt x="143339" y="167637"/>
                  <a:pt x="148586" y="162364"/>
                  <a:pt x="148586" y="155899"/>
                </a:cubicBezTo>
                <a:cubicBezTo>
                  <a:pt x="148586" y="149433"/>
                  <a:pt x="143339" y="144155"/>
                  <a:pt x="136866" y="144155"/>
                </a:cubicBezTo>
                <a:close/>
                <a:moveTo>
                  <a:pt x="136866" y="138113"/>
                </a:moveTo>
                <a:cubicBezTo>
                  <a:pt x="146674" y="138113"/>
                  <a:pt x="154649" y="146090"/>
                  <a:pt x="154649" y="155899"/>
                </a:cubicBezTo>
                <a:cubicBezTo>
                  <a:pt x="154649" y="165703"/>
                  <a:pt x="146674" y="173674"/>
                  <a:pt x="136866" y="173674"/>
                </a:cubicBezTo>
                <a:cubicBezTo>
                  <a:pt x="127047" y="173674"/>
                  <a:pt x="119063" y="165703"/>
                  <a:pt x="119063" y="155899"/>
                </a:cubicBezTo>
                <a:cubicBezTo>
                  <a:pt x="119063" y="146090"/>
                  <a:pt x="127047" y="138113"/>
                  <a:pt x="136866" y="138113"/>
                </a:cubicBezTo>
                <a:close/>
                <a:moveTo>
                  <a:pt x="146028" y="126093"/>
                </a:moveTo>
                <a:cubicBezTo>
                  <a:pt x="138746" y="123404"/>
                  <a:pt x="130439" y="123491"/>
                  <a:pt x="122833" y="126990"/>
                </a:cubicBezTo>
                <a:cubicBezTo>
                  <a:pt x="107632" y="134006"/>
                  <a:pt x="100973" y="152012"/>
                  <a:pt x="107987" y="167230"/>
                </a:cubicBezTo>
                <a:cubicBezTo>
                  <a:pt x="115001" y="182442"/>
                  <a:pt x="133009" y="189092"/>
                  <a:pt x="148229" y="182069"/>
                </a:cubicBezTo>
                <a:cubicBezTo>
                  <a:pt x="163442" y="175084"/>
                  <a:pt x="170089" y="157066"/>
                  <a:pt x="163069" y="141854"/>
                </a:cubicBezTo>
                <a:cubicBezTo>
                  <a:pt x="159565" y="134248"/>
                  <a:pt x="153309" y="128782"/>
                  <a:pt x="146028" y="126093"/>
                </a:cubicBezTo>
                <a:close/>
                <a:moveTo>
                  <a:pt x="155501" y="86227"/>
                </a:moveTo>
                <a:lnTo>
                  <a:pt x="164763" y="89652"/>
                </a:lnTo>
                <a:cubicBezTo>
                  <a:pt x="169323" y="91339"/>
                  <a:pt x="171648" y="96424"/>
                  <a:pt x="169973" y="100982"/>
                </a:cubicBezTo>
                <a:lnTo>
                  <a:pt x="167274" y="108289"/>
                </a:lnTo>
                <a:cubicBezTo>
                  <a:pt x="171706" y="111327"/>
                  <a:pt x="175725" y="115009"/>
                  <a:pt x="179184" y="119310"/>
                </a:cubicBezTo>
                <a:lnTo>
                  <a:pt x="186256" y="116033"/>
                </a:lnTo>
                <a:cubicBezTo>
                  <a:pt x="190661" y="114005"/>
                  <a:pt x="195910" y="115943"/>
                  <a:pt x="197952" y="120365"/>
                </a:cubicBezTo>
                <a:lnTo>
                  <a:pt x="202068" y="129313"/>
                </a:lnTo>
                <a:cubicBezTo>
                  <a:pt x="204110" y="133742"/>
                  <a:pt x="202158" y="138983"/>
                  <a:pt x="197753" y="141017"/>
                </a:cubicBezTo>
                <a:lnTo>
                  <a:pt x="190680" y="144274"/>
                </a:lnTo>
                <a:cubicBezTo>
                  <a:pt x="191685" y="149682"/>
                  <a:pt x="191872" y="155141"/>
                  <a:pt x="191292" y="160477"/>
                </a:cubicBezTo>
                <a:lnTo>
                  <a:pt x="198622" y="163175"/>
                </a:lnTo>
                <a:cubicBezTo>
                  <a:pt x="203182" y="164868"/>
                  <a:pt x="205527" y="169941"/>
                  <a:pt x="203833" y="174498"/>
                </a:cubicBezTo>
                <a:lnTo>
                  <a:pt x="200432" y="183768"/>
                </a:lnTo>
                <a:cubicBezTo>
                  <a:pt x="199607" y="185963"/>
                  <a:pt x="197991" y="187734"/>
                  <a:pt x="195852" y="188719"/>
                </a:cubicBezTo>
                <a:cubicBezTo>
                  <a:pt x="193714" y="189704"/>
                  <a:pt x="191312" y="189787"/>
                  <a:pt x="189102" y="188970"/>
                </a:cubicBezTo>
                <a:lnTo>
                  <a:pt x="181766" y="186279"/>
                </a:lnTo>
                <a:cubicBezTo>
                  <a:pt x="178758" y="190708"/>
                  <a:pt x="175074" y="194706"/>
                  <a:pt x="170772" y="198188"/>
                </a:cubicBezTo>
                <a:lnTo>
                  <a:pt x="174031" y="205250"/>
                </a:lnTo>
                <a:cubicBezTo>
                  <a:pt x="176079" y="209653"/>
                  <a:pt x="174147" y="214913"/>
                  <a:pt x="169716" y="216941"/>
                </a:cubicBezTo>
                <a:lnTo>
                  <a:pt x="160750" y="221087"/>
                </a:lnTo>
                <a:cubicBezTo>
                  <a:pt x="156338" y="223108"/>
                  <a:pt x="151095" y="221151"/>
                  <a:pt x="149047" y="216754"/>
                </a:cubicBezTo>
                <a:lnTo>
                  <a:pt x="145807" y="209673"/>
                </a:lnTo>
                <a:cubicBezTo>
                  <a:pt x="140378" y="210690"/>
                  <a:pt x="134922" y="210864"/>
                  <a:pt x="129602" y="210297"/>
                </a:cubicBezTo>
                <a:lnTo>
                  <a:pt x="126910" y="217630"/>
                </a:lnTo>
                <a:cubicBezTo>
                  <a:pt x="126092" y="219825"/>
                  <a:pt x="124449" y="221582"/>
                  <a:pt x="122311" y="222567"/>
                </a:cubicBezTo>
                <a:cubicBezTo>
                  <a:pt x="120173" y="223552"/>
                  <a:pt x="117777" y="223655"/>
                  <a:pt x="115580" y="222838"/>
                </a:cubicBezTo>
                <a:lnTo>
                  <a:pt x="106312" y="219413"/>
                </a:lnTo>
                <a:cubicBezTo>
                  <a:pt x="104096" y="218589"/>
                  <a:pt x="102332" y="216967"/>
                  <a:pt x="101365" y="214829"/>
                </a:cubicBezTo>
                <a:cubicBezTo>
                  <a:pt x="100380" y="212698"/>
                  <a:pt x="100290" y="210297"/>
                  <a:pt x="101108" y="208076"/>
                </a:cubicBezTo>
                <a:lnTo>
                  <a:pt x="103800" y="200776"/>
                </a:lnTo>
                <a:cubicBezTo>
                  <a:pt x="99369" y="197731"/>
                  <a:pt x="95356" y="194055"/>
                  <a:pt x="91897" y="189768"/>
                </a:cubicBezTo>
                <a:lnTo>
                  <a:pt x="84806" y="193032"/>
                </a:lnTo>
                <a:cubicBezTo>
                  <a:pt x="80394" y="195060"/>
                  <a:pt x="75151" y="193128"/>
                  <a:pt x="73122" y="188719"/>
                </a:cubicBezTo>
                <a:lnTo>
                  <a:pt x="68987" y="179751"/>
                </a:lnTo>
                <a:cubicBezTo>
                  <a:pt x="66965" y="175335"/>
                  <a:pt x="68897" y="170095"/>
                  <a:pt x="73309" y="168048"/>
                </a:cubicBezTo>
                <a:lnTo>
                  <a:pt x="80381" y="164784"/>
                </a:lnTo>
                <a:cubicBezTo>
                  <a:pt x="79376" y="159383"/>
                  <a:pt x="79190" y="153950"/>
                  <a:pt x="79763" y="148607"/>
                </a:cubicBezTo>
                <a:lnTo>
                  <a:pt x="72453" y="145896"/>
                </a:lnTo>
                <a:cubicBezTo>
                  <a:pt x="70237" y="145092"/>
                  <a:pt x="68491" y="143457"/>
                  <a:pt x="67487" y="141319"/>
                </a:cubicBezTo>
                <a:cubicBezTo>
                  <a:pt x="66520" y="139169"/>
                  <a:pt x="66404" y="136787"/>
                  <a:pt x="67223" y="134586"/>
                </a:cubicBezTo>
                <a:lnTo>
                  <a:pt x="70649" y="125316"/>
                </a:lnTo>
                <a:cubicBezTo>
                  <a:pt x="72285" y="120893"/>
                  <a:pt x="77567" y="118473"/>
                  <a:pt x="81979" y="120108"/>
                </a:cubicBezTo>
                <a:lnTo>
                  <a:pt x="89289" y="122805"/>
                </a:lnTo>
                <a:cubicBezTo>
                  <a:pt x="92323" y="118376"/>
                  <a:pt x="96007" y="114359"/>
                  <a:pt x="100290" y="110902"/>
                </a:cubicBezTo>
                <a:lnTo>
                  <a:pt x="97031" y="103834"/>
                </a:lnTo>
                <a:cubicBezTo>
                  <a:pt x="95002" y="99405"/>
                  <a:pt x="96941" y="94152"/>
                  <a:pt x="101365" y="92130"/>
                </a:cubicBezTo>
                <a:lnTo>
                  <a:pt x="110312" y="87998"/>
                </a:lnTo>
                <a:cubicBezTo>
                  <a:pt x="114737" y="85970"/>
                  <a:pt x="119986" y="87907"/>
                  <a:pt x="122015" y="92317"/>
                </a:cubicBezTo>
                <a:lnTo>
                  <a:pt x="125267" y="99379"/>
                </a:lnTo>
                <a:cubicBezTo>
                  <a:pt x="130684" y="98375"/>
                  <a:pt x="136133" y="98188"/>
                  <a:pt x="141473" y="98768"/>
                </a:cubicBezTo>
                <a:lnTo>
                  <a:pt x="144171" y="91461"/>
                </a:lnTo>
                <a:cubicBezTo>
                  <a:pt x="145807" y="87026"/>
                  <a:pt x="151076" y="84605"/>
                  <a:pt x="155501" y="86227"/>
                </a:cubicBezTo>
                <a:close/>
                <a:moveTo>
                  <a:pt x="24159" y="74523"/>
                </a:moveTo>
                <a:lnTo>
                  <a:pt x="24159" y="245683"/>
                </a:lnTo>
                <a:lnTo>
                  <a:pt x="187611" y="245683"/>
                </a:lnTo>
                <a:cubicBezTo>
                  <a:pt x="187890" y="245272"/>
                  <a:pt x="188121" y="244861"/>
                  <a:pt x="188417" y="244464"/>
                </a:cubicBezTo>
                <a:cubicBezTo>
                  <a:pt x="187068" y="242905"/>
                  <a:pt x="185916" y="241189"/>
                  <a:pt x="185043" y="239290"/>
                </a:cubicBezTo>
                <a:cubicBezTo>
                  <a:pt x="182624" y="234045"/>
                  <a:pt x="182410" y="228218"/>
                  <a:pt x="184385" y="222860"/>
                </a:cubicBezTo>
                <a:lnTo>
                  <a:pt x="186804" y="216282"/>
                </a:lnTo>
                <a:cubicBezTo>
                  <a:pt x="189536" y="208911"/>
                  <a:pt x="196185" y="203666"/>
                  <a:pt x="203936" y="202532"/>
                </a:cubicBezTo>
                <a:cubicBezTo>
                  <a:pt x="204413" y="194891"/>
                  <a:pt x="208955" y="187775"/>
                  <a:pt x="216345" y="184344"/>
                </a:cubicBezTo>
                <a:lnTo>
                  <a:pt x="222681" y="181424"/>
                </a:lnTo>
                <a:cubicBezTo>
                  <a:pt x="229839" y="178135"/>
                  <a:pt x="238512" y="179226"/>
                  <a:pt x="244552" y="183805"/>
                </a:cubicBezTo>
                <a:cubicBezTo>
                  <a:pt x="244914" y="183493"/>
                  <a:pt x="245309" y="183238"/>
                  <a:pt x="245688" y="182955"/>
                </a:cubicBezTo>
                <a:lnTo>
                  <a:pt x="245688" y="74523"/>
                </a:lnTo>
                <a:close/>
                <a:moveTo>
                  <a:pt x="219504" y="22171"/>
                </a:moveTo>
                <a:cubicBezTo>
                  <a:pt x="211161" y="22171"/>
                  <a:pt x="204413" y="28919"/>
                  <a:pt x="204413" y="37254"/>
                </a:cubicBezTo>
                <a:cubicBezTo>
                  <a:pt x="204413" y="45604"/>
                  <a:pt x="211161" y="52366"/>
                  <a:pt x="219504" y="52366"/>
                </a:cubicBezTo>
                <a:cubicBezTo>
                  <a:pt x="227848" y="52366"/>
                  <a:pt x="234612" y="45604"/>
                  <a:pt x="234612" y="37254"/>
                </a:cubicBezTo>
                <a:cubicBezTo>
                  <a:pt x="234612" y="28919"/>
                  <a:pt x="227848" y="22171"/>
                  <a:pt x="219504" y="22171"/>
                </a:cubicBezTo>
                <a:close/>
                <a:moveTo>
                  <a:pt x="162102" y="22171"/>
                </a:moveTo>
                <a:cubicBezTo>
                  <a:pt x="153775" y="22171"/>
                  <a:pt x="147011" y="28919"/>
                  <a:pt x="147011" y="37254"/>
                </a:cubicBezTo>
                <a:cubicBezTo>
                  <a:pt x="147011" y="45604"/>
                  <a:pt x="153775" y="52366"/>
                  <a:pt x="162102" y="52366"/>
                </a:cubicBezTo>
                <a:cubicBezTo>
                  <a:pt x="170462" y="52366"/>
                  <a:pt x="177210" y="45604"/>
                  <a:pt x="177210" y="37254"/>
                </a:cubicBezTo>
                <a:cubicBezTo>
                  <a:pt x="177210" y="28919"/>
                  <a:pt x="170446" y="22171"/>
                  <a:pt x="162102" y="22171"/>
                </a:cubicBezTo>
                <a:close/>
                <a:moveTo>
                  <a:pt x="12096" y="0"/>
                </a:moveTo>
                <a:lnTo>
                  <a:pt x="257767" y="0"/>
                </a:lnTo>
                <a:cubicBezTo>
                  <a:pt x="264449" y="0"/>
                  <a:pt x="269863" y="5415"/>
                  <a:pt x="269863" y="12078"/>
                </a:cubicBezTo>
                <a:lnTo>
                  <a:pt x="269863" y="156587"/>
                </a:lnTo>
                <a:cubicBezTo>
                  <a:pt x="269912" y="156573"/>
                  <a:pt x="269978" y="156545"/>
                  <a:pt x="270044" y="156545"/>
                </a:cubicBezTo>
                <a:cubicBezTo>
                  <a:pt x="271361" y="150818"/>
                  <a:pt x="275244" y="145771"/>
                  <a:pt x="280955" y="143120"/>
                </a:cubicBezTo>
                <a:lnTo>
                  <a:pt x="285464" y="141051"/>
                </a:lnTo>
                <a:cubicBezTo>
                  <a:pt x="290994" y="138499"/>
                  <a:pt x="297560" y="138754"/>
                  <a:pt x="302777" y="141448"/>
                </a:cubicBezTo>
                <a:cubicBezTo>
                  <a:pt x="307714" y="138400"/>
                  <a:pt x="314264" y="137592"/>
                  <a:pt x="319942" y="139690"/>
                </a:cubicBezTo>
                <a:lnTo>
                  <a:pt x="324566" y="141419"/>
                </a:lnTo>
                <a:cubicBezTo>
                  <a:pt x="330474" y="143588"/>
                  <a:pt x="334704" y="148309"/>
                  <a:pt x="336498" y="153894"/>
                </a:cubicBezTo>
                <a:cubicBezTo>
                  <a:pt x="342323" y="155283"/>
                  <a:pt x="347310" y="159253"/>
                  <a:pt x="349877" y="164824"/>
                </a:cubicBezTo>
                <a:lnTo>
                  <a:pt x="351951" y="169346"/>
                </a:lnTo>
                <a:cubicBezTo>
                  <a:pt x="354156" y="174123"/>
                  <a:pt x="354354" y="179467"/>
                  <a:pt x="352527" y="184387"/>
                </a:cubicBezTo>
                <a:cubicBezTo>
                  <a:pt x="352247" y="185152"/>
                  <a:pt x="351934" y="185903"/>
                  <a:pt x="351572" y="186612"/>
                </a:cubicBezTo>
                <a:cubicBezTo>
                  <a:pt x="354633" y="191588"/>
                  <a:pt x="355473" y="197868"/>
                  <a:pt x="353300" y="203779"/>
                </a:cubicBezTo>
                <a:lnTo>
                  <a:pt x="351589" y="208429"/>
                </a:lnTo>
                <a:cubicBezTo>
                  <a:pt x="349713" y="213447"/>
                  <a:pt x="346059" y="217360"/>
                  <a:pt x="341270" y="219529"/>
                </a:cubicBezTo>
                <a:cubicBezTo>
                  <a:pt x="340579" y="219855"/>
                  <a:pt x="339838" y="220152"/>
                  <a:pt x="339098" y="220393"/>
                </a:cubicBezTo>
                <a:cubicBezTo>
                  <a:pt x="338917" y="221159"/>
                  <a:pt x="338670" y="221939"/>
                  <a:pt x="338390" y="222690"/>
                </a:cubicBezTo>
                <a:cubicBezTo>
                  <a:pt x="336563" y="227623"/>
                  <a:pt x="332943" y="231550"/>
                  <a:pt x="328170" y="233747"/>
                </a:cubicBezTo>
                <a:lnTo>
                  <a:pt x="323661" y="235817"/>
                </a:lnTo>
                <a:cubicBezTo>
                  <a:pt x="318559" y="238170"/>
                  <a:pt x="312536" y="238142"/>
                  <a:pt x="307550" y="235973"/>
                </a:cubicBezTo>
                <a:cubicBezTo>
                  <a:pt x="306924" y="237362"/>
                  <a:pt x="306118" y="238695"/>
                  <a:pt x="305229" y="239899"/>
                </a:cubicBezTo>
                <a:cubicBezTo>
                  <a:pt x="310249" y="245655"/>
                  <a:pt x="312075" y="253877"/>
                  <a:pt x="309261" y="261504"/>
                </a:cubicBezTo>
                <a:lnTo>
                  <a:pt x="306842" y="268053"/>
                </a:lnTo>
                <a:cubicBezTo>
                  <a:pt x="304834" y="273454"/>
                  <a:pt x="300868" y="277749"/>
                  <a:pt x="295668" y="280131"/>
                </a:cubicBezTo>
                <a:cubicBezTo>
                  <a:pt x="293792" y="280967"/>
                  <a:pt x="291800" y="281563"/>
                  <a:pt x="289727" y="281860"/>
                </a:cubicBezTo>
                <a:cubicBezTo>
                  <a:pt x="289595" y="283916"/>
                  <a:pt x="289167" y="285957"/>
                  <a:pt x="288443" y="287928"/>
                </a:cubicBezTo>
                <a:cubicBezTo>
                  <a:pt x="286452" y="293329"/>
                  <a:pt x="282486" y="297610"/>
                  <a:pt x="277285" y="300020"/>
                </a:cubicBezTo>
                <a:lnTo>
                  <a:pt x="270982" y="302911"/>
                </a:lnTo>
                <a:cubicBezTo>
                  <a:pt x="263840" y="306200"/>
                  <a:pt x="255183" y="305109"/>
                  <a:pt x="249111" y="300572"/>
                </a:cubicBezTo>
                <a:cubicBezTo>
                  <a:pt x="247547" y="301948"/>
                  <a:pt x="245786" y="303096"/>
                  <a:pt x="243844" y="303989"/>
                </a:cubicBezTo>
                <a:cubicBezTo>
                  <a:pt x="241047" y="305279"/>
                  <a:pt x="238035" y="305945"/>
                  <a:pt x="234925" y="305945"/>
                </a:cubicBezTo>
                <a:cubicBezTo>
                  <a:pt x="232374" y="305945"/>
                  <a:pt x="229889" y="305506"/>
                  <a:pt x="227503" y="304613"/>
                </a:cubicBezTo>
                <a:lnTo>
                  <a:pt x="220953" y="302217"/>
                </a:lnTo>
                <a:cubicBezTo>
                  <a:pt x="215571" y="300218"/>
                  <a:pt x="211276" y="296263"/>
                  <a:pt x="208890" y="291032"/>
                </a:cubicBezTo>
                <a:cubicBezTo>
                  <a:pt x="208001" y="289118"/>
                  <a:pt x="207425" y="287105"/>
                  <a:pt x="207129" y="285078"/>
                </a:cubicBezTo>
                <a:cubicBezTo>
                  <a:pt x="199312" y="284582"/>
                  <a:pt x="192301" y="279819"/>
                  <a:pt x="189009" y="272660"/>
                </a:cubicBezTo>
                <a:lnTo>
                  <a:pt x="187709" y="269867"/>
                </a:lnTo>
                <a:lnTo>
                  <a:pt x="12096" y="269867"/>
                </a:lnTo>
                <a:cubicBezTo>
                  <a:pt x="5414" y="269867"/>
                  <a:pt x="0" y="264466"/>
                  <a:pt x="0" y="257775"/>
                </a:cubicBezTo>
                <a:lnTo>
                  <a:pt x="0" y="12078"/>
                </a:lnTo>
                <a:cubicBezTo>
                  <a:pt x="0" y="5415"/>
                  <a:pt x="5414" y="0"/>
                  <a:pt x="12096" y="0"/>
                </a:cubicBezTo>
                <a:close/>
              </a:path>
            </a:pathLst>
          </a:custGeom>
          <a:solidFill>
            <a:schemeClr val="accent1">
              <a:lumMod val="75000"/>
            </a:schemeClr>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2439454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304712" y="4412137"/>
            <a:ext cx="7427743" cy="1325563"/>
          </a:xfrm>
          <a:prstGeom prst="rect">
            <a:avLst/>
          </a:prstGeom>
          <a:noFill/>
          <a:ln>
            <a:noFill/>
          </a:ln>
        </p:spPr>
        <p:txBody>
          <a:bodyPr spcFirstLastPara="1" wrap="square" lIns="91425" tIns="45700" rIns="91425" bIns="45700" anchor="ctr" anchorCtr="0">
            <a:normAutofit/>
          </a:bodyPr>
          <a:lstStyle/>
          <a:p>
            <a:pPr lvl="0">
              <a:buClr>
                <a:schemeClr val="lt1"/>
              </a:buClr>
              <a:buSzPts val="5400"/>
            </a:pPr>
            <a:r>
              <a:rPr lang="es-PE" sz="5600" b="1" dirty="0">
                <a:solidFill>
                  <a:schemeClr val="bg1"/>
                </a:solidFill>
                <a:latin typeface="+mj-lt"/>
                <a:cs typeface="Poppins" pitchFamily="2" charset="77"/>
              </a:rPr>
              <a:t>Reordenamiento</a:t>
            </a:r>
            <a:endParaRPr sz="5600" dirty="0">
              <a:latin typeface="+mj-lt"/>
            </a:endParaRPr>
          </a:p>
        </p:txBody>
      </p:sp>
      <p:cxnSp>
        <p:nvCxnSpPr>
          <p:cNvPr id="98" name="Google Shape;98;p2"/>
          <p:cNvCxnSpPr/>
          <p:nvPr/>
        </p:nvCxnSpPr>
        <p:spPr>
          <a:xfrm>
            <a:off x="4501662" y="5721714"/>
            <a:ext cx="6893169" cy="0"/>
          </a:xfrm>
          <a:prstGeom prst="straightConnector1">
            <a:avLst/>
          </a:prstGeom>
          <a:noFill/>
          <a:ln w="12700" cap="flat" cmpd="sng">
            <a:solidFill>
              <a:srgbClr val="FFFFFF"/>
            </a:solidFill>
            <a:prstDash val="solid"/>
            <a:round/>
            <a:headEnd type="none" w="sm" len="sm"/>
            <a:tailEnd type="none" w="sm" len="sm"/>
          </a:ln>
        </p:spPr>
      </p:cxnSp>
      <p:sp>
        <p:nvSpPr>
          <p:cNvPr id="99" name="Google Shape;99;p2"/>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00" name="Google Shape;100;p2"/>
          <p:cNvPicPr preferRelativeResize="0"/>
          <p:nvPr/>
        </p:nvPicPr>
        <p:blipFill rotWithShape="1">
          <a:blip r:embed="rId4">
            <a:alphaModFix/>
          </a:blip>
          <a:srcRect/>
          <a:stretch/>
        </p:blipFill>
        <p:spPr>
          <a:xfrm>
            <a:off x="655496" y="215991"/>
            <a:ext cx="2140434" cy="429859"/>
          </a:xfrm>
          <a:prstGeom prst="rect">
            <a:avLst/>
          </a:prstGeom>
          <a:noFill/>
          <a:ln>
            <a:noFill/>
          </a:ln>
        </p:spPr>
      </p:pic>
      <p:pic>
        <p:nvPicPr>
          <p:cNvPr id="101" name="Google Shape;101;p2"/>
          <p:cNvPicPr preferRelativeResize="0"/>
          <p:nvPr/>
        </p:nvPicPr>
        <p:blipFill>
          <a:blip r:embed="rId5">
            <a:alphaModFix/>
          </a:blip>
          <a:stretch>
            <a:fillRect/>
          </a:stretch>
        </p:blipFill>
        <p:spPr>
          <a:xfrm>
            <a:off x="10288426" y="48337"/>
            <a:ext cx="1065375" cy="703988"/>
          </a:xfrm>
          <a:prstGeom prst="rect">
            <a:avLst/>
          </a:prstGeom>
          <a:noFill/>
          <a:ln>
            <a:noFill/>
          </a:ln>
        </p:spPr>
      </p:pic>
      <p:pic>
        <p:nvPicPr>
          <p:cNvPr id="102" name="Google Shape;102;p2"/>
          <p:cNvPicPr preferRelativeResize="0"/>
          <p:nvPr/>
        </p:nvPicPr>
        <p:blipFill rotWithShape="1">
          <a:blip r:embed="rId6">
            <a:alphaModFix/>
          </a:blip>
          <a:srcRect/>
          <a:stretch/>
        </p:blipFill>
        <p:spPr>
          <a:xfrm>
            <a:off x="734657" y="173176"/>
            <a:ext cx="2061275" cy="454311"/>
          </a:xfrm>
          <a:prstGeom prst="rect">
            <a:avLst/>
          </a:prstGeom>
          <a:noFill/>
          <a:ln>
            <a:noFill/>
          </a:ln>
        </p:spPr>
      </p:pic>
      <p:pic>
        <p:nvPicPr>
          <p:cNvPr id="10" name="Imagen 9">
            <a:extLst>
              <a:ext uri="{FF2B5EF4-FFF2-40B4-BE49-F238E27FC236}">
                <a16:creationId xmlns:a16="http://schemas.microsoft.com/office/drawing/2014/main" id="{DD091787-4C79-4481-BAEE-E89B6752E259}"/>
              </a:ext>
            </a:extLst>
          </p:cNvPr>
          <p:cNvPicPr>
            <a:picLocks noChangeAspect="1"/>
          </p:cNvPicPr>
          <p:nvPr/>
        </p:nvPicPr>
        <p:blipFill>
          <a:blip r:embed="rId7">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1416878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11237536" cy="9591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s-ES" sz="4000" b="1" dirty="0">
                <a:solidFill>
                  <a:srgbClr val="002060"/>
                </a:solidFill>
                <a:cs typeface="Poppins" pitchFamily="2" charset="77"/>
              </a:rPr>
              <a:t>Reordenamiento de los saldos de bolsa de horas</a:t>
            </a: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sp>
        <p:nvSpPr>
          <p:cNvPr id="10" name="CuadroTexto 9">
            <a:extLst>
              <a:ext uri="{FF2B5EF4-FFF2-40B4-BE49-F238E27FC236}">
                <a16:creationId xmlns:a16="http://schemas.microsoft.com/office/drawing/2014/main" id="{EC788AD5-0B21-4139-AFE0-9A5B38558F80}"/>
              </a:ext>
            </a:extLst>
          </p:cNvPr>
          <p:cNvSpPr txBox="1"/>
          <p:nvPr/>
        </p:nvSpPr>
        <p:spPr>
          <a:xfrm>
            <a:off x="8515546" y="4057844"/>
            <a:ext cx="3142290" cy="1815882"/>
          </a:xfrm>
          <a:prstGeom prst="rect">
            <a:avLst/>
          </a:prstGeom>
          <a:noFill/>
        </p:spPr>
        <p:txBody>
          <a:bodyPr wrap="square">
            <a:spAutoFit/>
          </a:bodyPr>
          <a:lstStyle/>
          <a:p>
            <a:pPr lvl="0" algn="just"/>
            <a:endParaRPr lang="es-ES" dirty="0">
              <a:solidFill>
                <a:srgbClr val="002060"/>
              </a:solidFill>
              <a:latin typeface="+mn-lt"/>
              <a:ea typeface="Calibri" panose="020F0502020204030204" pitchFamily="34" charset="0"/>
              <a:cs typeface="Poppins" panose="00000500000000000000" pitchFamily="2" charset="0"/>
            </a:endParaRPr>
          </a:p>
          <a:p>
            <a:pPr lvl="0" algn="just"/>
            <a:r>
              <a:rPr lang="es-ES" dirty="0">
                <a:solidFill>
                  <a:srgbClr val="002060"/>
                </a:solidFill>
                <a:latin typeface="+mn-lt"/>
                <a:ea typeface="Calibri" panose="020F0502020204030204" pitchFamily="34" charset="0"/>
                <a:cs typeface="Poppins" panose="00000500000000000000" pitchFamily="2" charset="0"/>
              </a:rPr>
              <a:t>La DRE confirmará el uso de los saldos de bolsa de horas debidamente financiados de sus UGEL, para redistribuir a las que presenten déficit (reportes de la DITEN) (numeral 6.6.2).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400" b="0" i="0" u="none" strike="noStrike" kern="0" cap="none" spc="0" normalizeH="0" baseline="0" noProof="0" dirty="0">
              <a:ln>
                <a:noFill/>
              </a:ln>
              <a:solidFill>
                <a:srgbClr val="002060"/>
              </a:solidFill>
              <a:effectLst/>
              <a:uLnTx/>
              <a:uFillTx/>
              <a:latin typeface="+mn-lt"/>
              <a:ea typeface="Calibri" panose="020F0502020204030204" pitchFamily="34" charset="0"/>
              <a:cs typeface="Poppins" panose="00000500000000000000" pitchFamily="2" charset="0"/>
              <a:sym typeface="Arial"/>
            </a:endParaRPr>
          </a:p>
        </p:txBody>
      </p:sp>
      <p:sp>
        <p:nvSpPr>
          <p:cNvPr id="2" name="Rectángulo 1">
            <a:extLst>
              <a:ext uri="{FF2B5EF4-FFF2-40B4-BE49-F238E27FC236}">
                <a16:creationId xmlns:a16="http://schemas.microsoft.com/office/drawing/2014/main" id="{A96C6C72-5FDF-459D-933F-70D4AEC66175}"/>
              </a:ext>
            </a:extLst>
          </p:cNvPr>
          <p:cNvSpPr/>
          <p:nvPr/>
        </p:nvSpPr>
        <p:spPr>
          <a:xfrm>
            <a:off x="963308" y="1872881"/>
            <a:ext cx="9613566" cy="584775"/>
          </a:xfrm>
          <a:prstGeom prst="rect">
            <a:avLst/>
          </a:prstGeom>
        </p:spPr>
        <p:txBody>
          <a:bodyPr wrap="square">
            <a:spAutoFit/>
          </a:bodyPr>
          <a:lstStyle/>
          <a:p>
            <a:pPr lvl="0" algn="just"/>
            <a:r>
              <a:rPr lang="es-ES" sz="1600" dirty="0">
                <a:solidFill>
                  <a:srgbClr val="002060"/>
                </a:solidFill>
                <a:latin typeface="+mn-lt"/>
                <a:ea typeface="Calibri" panose="020F0502020204030204" pitchFamily="34" charset="0"/>
                <a:cs typeface="Poppins" panose="00000500000000000000" pitchFamily="2" charset="0"/>
              </a:rPr>
              <a:t>Para el reordenamiento de los saldos de bolsa de horas a nivel regional, se deberá considerar lo siguiente:</a:t>
            </a:r>
            <a:endParaRPr kumimoji="0" lang="es-ES" sz="1600" b="0" i="0" u="none" strike="noStrike" kern="0" cap="none" spc="0" normalizeH="0" baseline="0" noProof="0" dirty="0">
              <a:ln>
                <a:noFill/>
              </a:ln>
              <a:solidFill>
                <a:srgbClr val="002060"/>
              </a:solidFill>
              <a:effectLst/>
              <a:uLnTx/>
              <a:uFillTx/>
              <a:latin typeface="+mn-lt"/>
              <a:ea typeface="Calibri" panose="020F0502020204030204" pitchFamily="34" charset="0"/>
              <a:cs typeface="Poppins" panose="00000500000000000000" pitchFamily="2" charset="0"/>
              <a:sym typeface="Arial"/>
            </a:endParaRPr>
          </a:p>
        </p:txBody>
      </p:sp>
      <p:sp>
        <p:nvSpPr>
          <p:cNvPr id="3" name="Rectángulo 2">
            <a:extLst>
              <a:ext uri="{FF2B5EF4-FFF2-40B4-BE49-F238E27FC236}">
                <a16:creationId xmlns:a16="http://schemas.microsoft.com/office/drawing/2014/main" id="{43CB0038-EB7B-429E-85DD-2EBB563B69A3}"/>
              </a:ext>
            </a:extLst>
          </p:cNvPr>
          <p:cNvSpPr/>
          <p:nvPr/>
        </p:nvSpPr>
        <p:spPr>
          <a:xfrm>
            <a:off x="496721" y="3250025"/>
            <a:ext cx="2189526" cy="1323439"/>
          </a:xfrm>
          <a:prstGeom prst="rect">
            <a:avLst/>
          </a:prstGeom>
        </p:spPr>
        <p:txBody>
          <a:bodyPr wrap="square">
            <a:spAutoFit/>
          </a:bodyPr>
          <a:lstStyle/>
          <a:p>
            <a:pPr algn="just"/>
            <a:r>
              <a:rPr lang="es-ES" sz="1600" dirty="0">
                <a:solidFill>
                  <a:srgbClr val="002060"/>
                </a:solidFill>
                <a:latin typeface="+mn-lt"/>
                <a:ea typeface="Calibri" panose="020F0502020204030204" pitchFamily="34" charset="0"/>
                <a:cs typeface="Poppins" panose="00000500000000000000" pitchFamily="2" charset="0"/>
              </a:rPr>
              <a:t>Ante el incremento de secciones durante el inicio del año, se deberá realizar los siguientes pasos: </a:t>
            </a:r>
            <a:endParaRPr lang="es-PE" sz="1600" dirty="0"/>
          </a:p>
        </p:txBody>
      </p:sp>
      <p:sp>
        <p:nvSpPr>
          <p:cNvPr id="4" name="Rectángulo 3">
            <a:extLst>
              <a:ext uri="{FF2B5EF4-FFF2-40B4-BE49-F238E27FC236}">
                <a16:creationId xmlns:a16="http://schemas.microsoft.com/office/drawing/2014/main" id="{0091B32F-7976-4B3A-AE2F-80C9760DB71B}"/>
              </a:ext>
            </a:extLst>
          </p:cNvPr>
          <p:cNvSpPr/>
          <p:nvPr/>
        </p:nvSpPr>
        <p:spPr>
          <a:xfrm>
            <a:off x="3056464" y="4264961"/>
            <a:ext cx="2073897" cy="954107"/>
          </a:xfrm>
          <a:prstGeom prst="rect">
            <a:avLst/>
          </a:prstGeom>
        </p:spPr>
        <p:txBody>
          <a:bodyPr wrap="square">
            <a:spAutoFit/>
          </a:bodyPr>
          <a:lstStyle/>
          <a:p>
            <a:r>
              <a:rPr lang="es-ES" dirty="0">
                <a:solidFill>
                  <a:srgbClr val="002060"/>
                </a:solidFill>
                <a:ea typeface="Calibri" panose="020F0502020204030204" pitchFamily="34" charset="0"/>
                <a:cs typeface="Poppins" panose="00000500000000000000" pitchFamily="2" charset="0"/>
              </a:rPr>
              <a:t>La institución educativa deberá solicitar a la UGEL un posible desdoblamiento</a:t>
            </a:r>
            <a:endParaRPr lang="es-PE" dirty="0"/>
          </a:p>
        </p:txBody>
      </p:sp>
      <p:sp>
        <p:nvSpPr>
          <p:cNvPr id="5" name="Rectángulo 4">
            <a:extLst>
              <a:ext uri="{FF2B5EF4-FFF2-40B4-BE49-F238E27FC236}">
                <a16:creationId xmlns:a16="http://schemas.microsoft.com/office/drawing/2014/main" id="{95B7CEA2-A29D-40E7-B80B-4E904FAB0061}"/>
              </a:ext>
            </a:extLst>
          </p:cNvPr>
          <p:cNvSpPr/>
          <p:nvPr/>
        </p:nvSpPr>
        <p:spPr>
          <a:xfrm>
            <a:off x="6111285" y="4295932"/>
            <a:ext cx="1852247" cy="1384995"/>
          </a:xfrm>
          <a:prstGeom prst="rect">
            <a:avLst/>
          </a:prstGeom>
        </p:spPr>
        <p:txBody>
          <a:bodyPr wrap="square">
            <a:spAutoFit/>
          </a:bodyPr>
          <a:lstStyle/>
          <a:p>
            <a:pPr lvl="0" algn="just"/>
            <a:r>
              <a:rPr lang="es-ES" dirty="0">
                <a:solidFill>
                  <a:srgbClr val="002060"/>
                </a:solidFill>
                <a:ea typeface="Calibri" panose="020F0502020204030204" pitchFamily="34" charset="0"/>
                <a:cs typeface="Poppins" panose="00000500000000000000" pitchFamily="2" charset="0"/>
              </a:rPr>
              <a:t>La UGEL deberá analizar y sustentar ante la DRE la necesidad del desdoblamiento (numeral 6.6.1 ).</a:t>
            </a:r>
          </a:p>
        </p:txBody>
      </p:sp>
      <p:grpSp>
        <p:nvGrpSpPr>
          <p:cNvPr id="12" name="Grupo 11">
            <a:extLst>
              <a:ext uri="{FF2B5EF4-FFF2-40B4-BE49-F238E27FC236}">
                <a16:creationId xmlns:a16="http://schemas.microsoft.com/office/drawing/2014/main" id="{227E0A6A-067A-4BC1-9F1F-3F1939476D3F}"/>
              </a:ext>
            </a:extLst>
          </p:cNvPr>
          <p:cNvGrpSpPr/>
          <p:nvPr/>
        </p:nvGrpSpPr>
        <p:grpSpPr>
          <a:xfrm>
            <a:off x="3007701" y="3250025"/>
            <a:ext cx="8623040" cy="819800"/>
            <a:chOff x="3024973" y="3292603"/>
            <a:chExt cx="8623040" cy="819800"/>
          </a:xfrm>
        </p:grpSpPr>
        <p:sp>
          <p:nvSpPr>
            <p:cNvPr id="7" name="Rectángulo 6">
              <a:extLst>
                <a:ext uri="{FF2B5EF4-FFF2-40B4-BE49-F238E27FC236}">
                  <a16:creationId xmlns:a16="http://schemas.microsoft.com/office/drawing/2014/main" id="{2BD01094-1C64-4BD6-AB56-04614F76DC51}"/>
                </a:ext>
              </a:extLst>
            </p:cNvPr>
            <p:cNvSpPr/>
            <p:nvPr/>
          </p:nvSpPr>
          <p:spPr>
            <a:xfrm>
              <a:off x="3024973" y="3296768"/>
              <a:ext cx="8240058" cy="806208"/>
            </a:xfrm>
            <a:prstGeom prst="rect">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Elipse 7">
              <a:extLst>
                <a:ext uri="{FF2B5EF4-FFF2-40B4-BE49-F238E27FC236}">
                  <a16:creationId xmlns:a16="http://schemas.microsoft.com/office/drawing/2014/main" id="{5BBF62E5-E72C-49EF-BAB5-9EFB181E594B}"/>
                </a:ext>
              </a:extLst>
            </p:cNvPr>
            <p:cNvSpPr/>
            <p:nvPr/>
          </p:nvSpPr>
          <p:spPr>
            <a:xfrm>
              <a:off x="10841805" y="3292603"/>
              <a:ext cx="806208" cy="819800"/>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13" name="Elipse 12">
            <a:extLst>
              <a:ext uri="{FF2B5EF4-FFF2-40B4-BE49-F238E27FC236}">
                <a16:creationId xmlns:a16="http://schemas.microsoft.com/office/drawing/2014/main" id="{3B78E7EB-A8CF-49AD-AC8C-5E6603D452E4}"/>
              </a:ext>
            </a:extLst>
          </p:cNvPr>
          <p:cNvSpPr/>
          <p:nvPr/>
        </p:nvSpPr>
        <p:spPr>
          <a:xfrm>
            <a:off x="3542156" y="3306730"/>
            <a:ext cx="682274" cy="6822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CuadroTexto 13">
            <a:extLst>
              <a:ext uri="{FF2B5EF4-FFF2-40B4-BE49-F238E27FC236}">
                <a16:creationId xmlns:a16="http://schemas.microsoft.com/office/drawing/2014/main" id="{92CCC648-23F7-4B3A-B34E-849643CBF5CB}"/>
              </a:ext>
            </a:extLst>
          </p:cNvPr>
          <p:cNvSpPr txBox="1"/>
          <p:nvPr/>
        </p:nvSpPr>
        <p:spPr>
          <a:xfrm>
            <a:off x="3214540" y="3429000"/>
            <a:ext cx="461914" cy="400110"/>
          </a:xfrm>
          <a:prstGeom prst="rect">
            <a:avLst/>
          </a:prstGeom>
          <a:noFill/>
        </p:spPr>
        <p:txBody>
          <a:bodyPr wrap="square" rtlCol="0">
            <a:spAutoFit/>
          </a:bodyPr>
          <a:lstStyle/>
          <a:p>
            <a:r>
              <a:rPr lang="es-ES" sz="2000" b="1" dirty="0">
                <a:solidFill>
                  <a:schemeClr val="bg1"/>
                </a:solidFill>
              </a:rPr>
              <a:t>1</a:t>
            </a:r>
            <a:endParaRPr lang="es-PE" sz="2000" b="1" dirty="0">
              <a:solidFill>
                <a:schemeClr val="bg1"/>
              </a:solidFill>
            </a:endParaRPr>
          </a:p>
        </p:txBody>
      </p:sp>
      <p:sp>
        <p:nvSpPr>
          <p:cNvPr id="35" name="Elipse 34">
            <a:extLst>
              <a:ext uri="{FF2B5EF4-FFF2-40B4-BE49-F238E27FC236}">
                <a16:creationId xmlns:a16="http://schemas.microsoft.com/office/drawing/2014/main" id="{E94D9896-DDED-42DE-8612-3B0ADA6BDB9D}"/>
              </a:ext>
            </a:extLst>
          </p:cNvPr>
          <p:cNvSpPr/>
          <p:nvPr/>
        </p:nvSpPr>
        <p:spPr>
          <a:xfrm>
            <a:off x="6544939" y="3345940"/>
            <a:ext cx="682274" cy="6822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CuadroTexto 36">
            <a:extLst>
              <a:ext uri="{FF2B5EF4-FFF2-40B4-BE49-F238E27FC236}">
                <a16:creationId xmlns:a16="http://schemas.microsoft.com/office/drawing/2014/main" id="{087CDBE2-074F-432B-BE56-2D8F9C470351}"/>
              </a:ext>
            </a:extLst>
          </p:cNvPr>
          <p:cNvSpPr txBox="1"/>
          <p:nvPr/>
        </p:nvSpPr>
        <p:spPr>
          <a:xfrm>
            <a:off x="6217323" y="3468210"/>
            <a:ext cx="461914" cy="400110"/>
          </a:xfrm>
          <a:prstGeom prst="rect">
            <a:avLst/>
          </a:prstGeom>
          <a:noFill/>
        </p:spPr>
        <p:txBody>
          <a:bodyPr wrap="square" rtlCol="0">
            <a:spAutoFit/>
          </a:bodyPr>
          <a:lstStyle/>
          <a:p>
            <a:r>
              <a:rPr lang="es-ES" sz="2000" b="1" dirty="0">
                <a:solidFill>
                  <a:schemeClr val="bg1"/>
                </a:solidFill>
              </a:rPr>
              <a:t>2</a:t>
            </a:r>
            <a:endParaRPr lang="es-PE" sz="2000" b="1" dirty="0">
              <a:solidFill>
                <a:schemeClr val="bg1"/>
              </a:solidFill>
            </a:endParaRPr>
          </a:p>
        </p:txBody>
      </p:sp>
      <p:sp>
        <p:nvSpPr>
          <p:cNvPr id="38" name="Elipse 37">
            <a:extLst>
              <a:ext uri="{FF2B5EF4-FFF2-40B4-BE49-F238E27FC236}">
                <a16:creationId xmlns:a16="http://schemas.microsoft.com/office/drawing/2014/main" id="{F7218ECB-7481-4784-A9A4-144D75EA09C0}"/>
              </a:ext>
            </a:extLst>
          </p:cNvPr>
          <p:cNvSpPr/>
          <p:nvPr/>
        </p:nvSpPr>
        <p:spPr>
          <a:xfrm>
            <a:off x="9499350" y="3314880"/>
            <a:ext cx="682274" cy="6822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9" name="CuadroTexto 38">
            <a:extLst>
              <a:ext uri="{FF2B5EF4-FFF2-40B4-BE49-F238E27FC236}">
                <a16:creationId xmlns:a16="http://schemas.microsoft.com/office/drawing/2014/main" id="{E4F75FE9-EE04-405C-8721-D49302C4EB64}"/>
              </a:ext>
            </a:extLst>
          </p:cNvPr>
          <p:cNvSpPr txBox="1"/>
          <p:nvPr/>
        </p:nvSpPr>
        <p:spPr>
          <a:xfrm>
            <a:off x="9076801" y="3488413"/>
            <a:ext cx="461914" cy="400110"/>
          </a:xfrm>
          <a:prstGeom prst="rect">
            <a:avLst/>
          </a:prstGeom>
          <a:noFill/>
        </p:spPr>
        <p:txBody>
          <a:bodyPr wrap="square" rtlCol="0">
            <a:spAutoFit/>
          </a:bodyPr>
          <a:lstStyle/>
          <a:p>
            <a:r>
              <a:rPr lang="es-ES" sz="2000" b="1" dirty="0">
                <a:solidFill>
                  <a:schemeClr val="bg1"/>
                </a:solidFill>
              </a:rPr>
              <a:t>3</a:t>
            </a:r>
            <a:endParaRPr lang="es-PE" sz="2000" b="1" dirty="0">
              <a:solidFill>
                <a:schemeClr val="bg1"/>
              </a:solidFill>
            </a:endParaRPr>
          </a:p>
        </p:txBody>
      </p:sp>
      <p:pic>
        <p:nvPicPr>
          <p:cNvPr id="40" name="Imagen 39">
            <a:extLst>
              <a:ext uri="{FF2B5EF4-FFF2-40B4-BE49-F238E27FC236}">
                <a16:creationId xmlns:a16="http://schemas.microsoft.com/office/drawing/2014/main" id="{1EEE37D7-2E7B-4252-9228-CF5476761E51}"/>
              </a:ext>
            </a:extLst>
          </p:cNvPr>
          <p:cNvPicPr>
            <a:picLocks noChangeAspect="1"/>
          </p:cNvPicPr>
          <p:nvPr/>
        </p:nvPicPr>
        <p:blipFill>
          <a:blip r:embed="rId7"/>
          <a:stretch>
            <a:fillRect/>
          </a:stretch>
        </p:blipFill>
        <p:spPr>
          <a:xfrm rot="10800000" flipH="1" flipV="1">
            <a:off x="6705123" y="3418060"/>
            <a:ext cx="421989" cy="421989"/>
          </a:xfrm>
          <a:prstGeom prst="rect">
            <a:avLst/>
          </a:prstGeom>
        </p:spPr>
      </p:pic>
      <p:pic>
        <p:nvPicPr>
          <p:cNvPr id="41" name="Imagen 40">
            <a:extLst>
              <a:ext uri="{FF2B5EF4-FFF2-40B4-BE49-F238E27FC236}">
                <a16:creationId xmlns:a16="http://schemas.microsoft.com/office/drawing/2014/main" id="{47458AEB-BCF8-4DA3-B770-BC8C8690EA2F}"/>
              </a:ext>
            </a:extLst>
          </p:cNvPr>
          <p:cNvPicPr>
            <a:picLocks noChangeAspect="1"/>
          </p:cNvPicPr>
          <p:nvPr/>
        </p:nvPicPr>
        <p:blipFill>
          <a:blip r:embed="rId8"/>
          <a:stretch>
            <a:fillRect/>
          </a:stretch>
        </p:blipFill>
        <p:spPr>
          <a:xfrm rot="10800000" flipH="1" flipV="1">
            <a:off x="3691525" y="3429000"/>
            <a:ext cx="400110" cy="400110"/>
          </a:xfrm>
          <a:prstGeom prst="rect">
            <a:avLst/>
          </a:prstGeom>
        </p:spPr>
      </p:pic>
      <p:pic>
        <p:nvPicPr>
          <p:cNvPr id="42" name="Imagen 41">
            <a:extLst>
              <a:ext uri="{FF2B5EF4-FFF2-40B4-BE49-F238E27FC236}">
                <a16:creationId xmlns:a16="http://schemas.microsoft.com/office/drawing/2014/main" id="{406DBB5C-B12A-486F-B27B-B1062148769F}"/>
              </a:ext>
            </a:extLst>
          </p:cNvPr>
          <p:cNvPicPr>
            <a:picLocks noChangeAspect="1"/>
          </p:cNvPicPr>
          <p:nvPr/>
        </p:nvPicPr>
        <p:blipFill>
          <a:blip r:embed="rId9"/>
          <a:stretch>
            <a:fillRect/>
          </a:stretch>
        </p:blipFill>
        <p:spPr>
          <a:xfrm rot="10800000" flipH="1" flipV="1">
            <a:off x="9670452" y="3518481"/>
            <a:ext cx="334800" cy="334800"/>
          </a:xfrm>
          <a:prstGeom prst="rect">
            <a:avLst/>
          </a:prstGeom>
        </p:spPr>
      </p:pic>
    </p:spTree>
    <p:extLst>
      <p:ext uri="{BB962C8B-B14F-4D97-AF65-F5344CB8AC3E}">
        <p14:creationId xmlns:p14="http://schemas.microsoft.com/office/powerpoint/2010/main" val="3988990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954464" y="971824"/>
            <a:ext cx="11237536" cy="95916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s-ES" sz="4000" b="1" dirty="0">
                <a:solidFill>
                  <a:srgbClr val="2F5597"/>
                </a:solidFill>
                <a:cs typeface="Poppins" pitchFamily="2" charset="77"/>
              </a:rPr>
              <a:t>Acciones para el reordenamiento de los saldos de bolsa de horas – GRE/DRE  </a:t>
            </a: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63308" y="1872881"/>
            <a:ext cx="3699820" cy="0"/>
          </a:xfrm>
          <a:prstGeom prst="straightConnector1">
            <a:avLst/>
          </a:prstGeom>
          <a:noFill/>
          <a:ln w="19050" cap="flat" cmpd="sng">
            <a:solidFill>
              <a:srgbClr val="E30412"/>
            </a:solidFill>
            <a:prstDash val="solid"/>
            <a:round/>
            <a:headEnd type="none" w="sm" len="sm"/>
            <a:tailEnd type="none" w="sm" len="sm"/>
          </a:ln>
        </p:spPr>
      </p:cxnSp>
      <p:sp>
        <p:nvSpPr>
          <p:cNvPr id="2" name="Rectángulo 1">
            <a:extLst>
              <a:ext uri="{FF2B5EF4-FFF2-40B4-BE49-F238E27FC236}">
                <a16:creationId xmlns:a16="http://schemas.microsoft.com/office/drawing/2014/main" id="{A96C6C72-5FDF-459D-933F-70D4AEC66175}"/>
              </a:ext>
            </a:extLst>
          </p:cNvPr>
          <p:cNvSpPr/>
          <p:nvPr/>
        </p:nvSpPr>
        <p:spPr>
          <a:xfrm>
            <a:off x="963308" y="1940128"/>
            <a:ext cx="9613566" cy="338554"/>
          </a:xfrm>
          <a:prstGeom prst="rect">
            <a:avLst/>
          </a:prstGeom>
        </p:spPr>
        <p:txBody>
          <a:bodyPr wrap="square">
            <a:spAutoFit/>
          </a:bodyPr>
          <a:lstStyle/>
          <a:p>
            <a:pPr lvl="0" algn="just"/>
            <a:r>
              <a:rPr lang="es-ES" sz="1600" dirty="0">
                <a:solidFill>
                  <a:srgbClr val="002060"/>
                </a:solidFill>
                <a:latin typeface="+mn-lt"/>
                <a:ea typeface="Calibri" panose="020F0502020204030204" pitchFamily="34" charset="0"/>
                <a:cs typeface="Poppins" panose="00000500000000000000" pitchFamily="2" charset="0"/>
              </a:rPr>
              <a:t>Se deberá considerar lo siguiente:</a:t>
            </a:r>
            <a:endParaRPr kumimoji="0" lang="es-ES" sz="1600" b="0" i="0" u="none" strike="noStrike" kern="0" cap="none" spc="0" normalizeH="0" baseline="0" noProof="0" dirty="0">
              <a:ln>
                <a:noFill/>
              </a:ln>
              <a:solidFill>
                <a:srgbClr val="002060"/>
              </a:solidFill>
              <a:effectLst/>
              <a:uLnTx/>
              <a:uFillTx/>
              <a:latin typeface="+mn-lt"/>
              <a:ea typeface="Calibri" panose="020F0502020204030204" pitchFamily="34" charset="0"/>
              <a:cs typeface="Poppins" panose="00000500000000000000" pitchFamily="2" charset="0"/>
              <a:sym typeface="Arial"/>
            </a:endParaRPr>
          </a:p>
        </p:txBody>
      </p:sp>
      <p:sp>
        <p:nvSpPr>
          <p:cNvPr id="26" name="CuadroTexto 25">
            <a:extLst>
              <a:ext uri="{FF2B5EF4-FFF2-40B4-BE49-F238E27FC236}">
                <a16:creationId xmlns:a16="http://schemas.microsoft.com/office/drawing/2014/main" id="{9B5B225B-1D9E-4576-8012-4F061765C438}"/>
              </a:ext>
            </a:extLst>
          </p:cNvPr>
          <p:cNvSpPr txBox="1"/>
          <p:nvPr/>
        </p:nvSpPr>
        <p:spPr>
          <a:xfrm>
            <a:off x="740522" y="6126469"/>
            <a:ext cx="11123096" cy="461665"/>
          </a:xfrm>
          <a:prstGeom prst="rect">
            <a:avLst/>
          </a:prstGeom>
          <a:solidFill>
            <a:schemeClr val="bg1">
              <a:lumMod val="95000"/>
            </a:schemeClr>
          </a:solidFill>
        </p:spPr>
        <p:txBody>
          <a:bodyPr wrap="square">
            <a:spAutoFit/>
          </a:bodyPr>
          <a:lstStyle>
            <a:defPPr marR="0" lvl="0" algn="l" rtl="0">
              <a:lnSpc>
                <a:spcPct val="100000"/>
              </a:lnSpc>
              <a:spcBef>
                <a:spcPts val="0"/>
              </a:spcBef>
              <a:spcAft>
                <a:spcPts val="0"/>
              </a:spcAft>
            </a:defPPr>
            <a:lvl1pPr algn="just">
              <a:defRPr sz="1600">
                <a:solidFill>
                  <a:srgbClr val="002060"/>
                </a:solidFill>
                <a:latin typeface="+mn-lt"/>
                <a:ea typeface="Calibri" panose="020F0502020204030204" pitchFamily="34" charset="0"/>
                <a:cs typeface="Poppins" panose="00000500000000000000" pitchFamily="2" charset="0"/>
              </a:defRPr>
            </a:lvl1pPr>
          </a:lstStyle>
          <a:p>
            <a:endParaRPr lang="es-PE" sz="1200" b="1" dirty="0"/>
          </a:p>
          <a:p>
            <a:r>
              <a:rPr lang="es-ES" sz="1200" b="1" dirty="0"/>
              <a:t>Los saldos de bolsa de horas, posterior a la carga de los cuadros de horas quedan a disposición de las DRE, para su evaluación y redistribución.</a:t>
            </a:r>
            <a:endParaRPr lang="es-PE" sz="1200" b="1" dirty="0"/>
          </a:p>
        </p:txBody>
      </p:sp>
      <p:sp>
        <p:nvSpPr>
          <p:cNvPr id="9" name="Elipse 8">
            <a:extLst>
              <a:ext uri="{FF2B5EF4-FFF2-40B4-BE49-F238E27FC236}">
                <a16:creationId xmlns:a16="http://schemas.microsoft.com/office/drawing/2014/main" id="{A781FF13-2ACE-4598-B12E-D55F49536F13}"/>
              </a:ext>
            </a:extLst>
          </p:cNvPr>
          <p:cNvSpPr/>
          <p:nvPr/>
        </p:nvSpPr>
        <p:spPr>
          <a:xfrm>
            <a:off x="1287807" y="2354562"/>
            <a:ext cx="954974" cy="954974"/>
          </a:xfrm>
          <a:prstGeom prst="ellipse">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Rectángulo 14">
            <a:extLst>
              <a:ext uri="{FF2B5EF4-FFF2-40B4-BE49-F238E27FC236}">
                <a16:creationId xmlns:a16="http://schemas.microsoft.com/office/drawing/2014/main" id="{5340FB1F-79BF-425F-A71C-52B2F76847F2}"/>
              </a:ext>
            </a:extLst>
          </p:cNvPr>
          <p:cNvSpPr/>
          <p:nvPr/>
        </p:nvSpPr>
        <p:spPr>
          <a:xfrm>
            <a:off x="493162" y="3514304"/>
            <a:ext cx="2824824" cy="1892826"/>
          </a:xfrm>
          <a:prstGeom prst="rect">
            <a:avLst/>
          </a:prstGeom>
        </p:spPr>
        <p:txBody>
          <a:bodyPr wrap="square">
            <a:spAutoFit/>
          </a:bodyPr>
          <a:lstStyle/>
          <a:p>
            <a:pPr marL="285750" indent="-285750" algn="just">
              <a:buClr>
                <a:srgbClr val="C00000"/>
              </a:buClr>
              <a:buFont typeface="Arial" panose="020B0604020202020204" pitchFamily="34" charset="0"/>
              <a:buChar char="•"/>
            </a:pPr>
            <a:r>
              <a:rPr lang="es-ES" sz="1300" dirty="0">
                <a:solidFill>
                  <a:srgbClr val="002060"/>
                </a:solidFill>
              </a:rPr>
              <a:t>Verificar el déficit de bolsa de horas tomando en cuenta los resultados del proceso de racionalización, a través del SIRA en su versión Web.</a:t>
            </a:r>
          </a:p>
          <a:p>
            <a:pPr marL="285750" indent="-285750" algn="just">
              <a:buClr>
                <a:srgbClr val="C00000"/>
              </a:buClr>
              <a:buFont typeface="Arial" panose="020B0604020202020204" pitchFamily="34" charset="0"/>
              <a:buChar char="•"/>
            </a:pPr>
            <a:r>
              <a:rPr lang="es-ES" sz="1300" dirty="0">
                <a:solidFill>
                  <a:srgbClr val="002060"/>
                </a:solidFill>
              </a:rPr>
              <a:t>Solicitar a las UGEL que presenten déficit, el sustento respectivo. </a:t>
            </a:r>
          </a:p>
          <a:p>
            <a:pPr marL="285750" indent="-285750" algn="just">
              <a:buFont typeface="Arial" panose="020B0604020202020204" pitchFamily="34" charset="0"/>
              <a:buChar char="•"/>
            </a:pPr>
            <a:endParaRPr lang="es-ES" sz="1300" dirty="0">
              <a:solidFill>
                <a:srgbClr val="002060"/>
              </a:solidFill>
            </a:endParaRPr>
          </a:p>
        </p:txBody>
      </p:sp>
      <p:sp>
        <p:nvSpPr>
          <p:cNvPr id="16" name="Rectángulo 15">
            <a:extLst>
              <a:ext uri="{FF2B5EF4-FFF2-40B4-BE49-F238E27FC236}">
                <a16:creationId xmlns:a16="http://schemas.microsoft.com/office/drawing/2014/main" id="{1D98D0D5-FC68-45AA-8D39-7B13B7CC018B}"/>
              </a:ext>
            </a:extLst>
          </p:cNvPr>
          <p:cNvSpPr/>
          <p:nvPr/>
        </p:nvSpPr>
        <p:spPr>
          <a:xfrm>
            <a:off x="3710077" y="3455307"/>
            <a:ext cx="3559326" cy="1892826"/>
          </a:xfrm>
          <a:prstGeom prst="rect">
            <a:avLst/>
          </a:prstGeom>
        </p:spPr>
        <p:txBody>
          <a:bodyPr wrap="square">
            <a:spAutoFit/>
          </a:bodyPr>
          <a:lstStyle/>
          <a:p>
            <a:pPr marL="285750" indent="-285750" algn="just">
              <a:buClr>
                <a:srgbClr val="C00000"/>
              </a:buClr>
              <a:buFont typeface="Arial" panose="020B0604020202020204" pitchFamily="34" charset="0"/>
              <a:buChar char="•"/>
            </a:pPr>
            <a:r>
              <a:rPr lang="es-ES" sz="1300" dirty="0">
                <a:solidFill>
                  <a:srgbClr val="002060"/>
                </a:solidFill>
              </a:rPr>
              <a:t>Gestionar ante el pliego presupuestal (informe), las modificaciones presupuestarias para el reordenamiento.</a:t>
            </a:r>
          </a:p>
          <a:p>
            <a:pPr marL="285750" indent="-285750" algn="just">
              <a:buClr>
                <a:srgbClr val="C00000"/>
              </a:buClr>
              <a:buFont typeface="Arial" panose="020B0604020202020204" pitchFamily="34" charset="0"/>
              <a:buChar char="•"/>
            </a:pPr>
            <a:r>
              <a:rPr lang="es-ES" sz="1300" dirty="0">
                <a:solidFill>
                  <a:srgbClr val="002060"/>
                </a:solidFill>
              </a:rPr>
              <a:t>Una vez que el pliego presupuestal haya aprobado las modificaciones presupuestarias, la DRE debe emitir el acto resolutivo transfiriendo la bolsa de horas de una UGEL a otra.</a:t>
            </a:r>
          </a:p>
          <a:p>
            <a:pPr marL="285750" indent="-285750" algn="just">
              <a:buClr>
                <a:srgbClr val="C00000"/>
              </a:buClr>
              <a:buFont typeface="Arial" panose="020B0604020202020204" pitchFamily="34" charset="0"/>
              <a:buChar char="•"/>
            </a:pPr>
            <a:endParaRPr lang="es-ES" sz="1300" dirty="0">
              <a:solidFill>
                <a:srgbClr val="002060"/>
              </a:solidFill>
            </a:endParaRPr>
          </a:p>
        </p:txBody>
      </p:sp>
      <p:sp>
        <p:nvSpPr>
          <p:cNvPr id="18" name="Rectángulo 17">
            <a:extLst>
              <a:ext uri="{FF2B5EF4-FFF2-40B4-BE49-F238E27FC236}">
                <a16:creationId xmlns:a16="http://schemas.microsoft.com/office/drawing/2014/main" id="{35773598-C9BE-4B7D-A2A3-F745B64172B8}"/>
              </a:ext>
            </a:extLst>
          </p:cNvPr>
          <p:cNvSpPr/>
          <p:nvPr/>
        </p:nvSpPr>
        <p:spPr>
          <a:xfrm>
            <a:off x="7638432" y="3432181"/>
            <a:ext cx="4219321" cy="2492990"/>
          </a:xfrm>
          <a:prstGeom prst="rect">
            <a:avLst/>
          </a:prstGeom>
        </p:spPr>
        <p:txBody>
          <a:bodyPr wrap="square">
            <a:spAutoFit/>
          </a:bodyPr>
          <a:lstStyle/>
          <a:p>
            <a:pPr marL="285750" indent="-285750" algn="just">
              <a:buClr>
                <a:srgbClr val="C00000"/>
              </a:buClr>
              <a:buFont typeface="Arial" panose="020B0604020202020204" pitchFamily="34" charset="0"/>
              <a:buChar char="•"/>
            </a:pPr>
            <a:r>
              <a:rPr lang="es-ES" sz="1300" dirty="0">
                <a:solidFill>
                  <a:srgbClr val="002060"/>
                </a:solidFill>
              </a:rPr>
              <a:t>La DRE debe remitir mediante oficio a la DITEN los dos actos resolutivos para que se implemente en el Sistema Nexus.</a:t>
            </a:r>
          </a:p>
          <a:p>
            <a:pPr marL="285750" indent="-285750" algn="just">
              <a:buClr>
                <a:srgbClr val="C00000"/>
              </a:buClr>
              <a:buFont typeface="Arial" panose="020B0604020202020204" pitchFamily="34" charset="0"/>
              <a:buChar char="•"/>
            </a:pPr>
            <a:r>
              <a:rPr lang="es-ES" sz="1300" dirty="0">
                <a:solidFill>
                  <a:srgbClr val="002060"/>
                </a:solidFill>
              </a:rPr>
              <a:t>Posterior al reordenamiento, con efectividad en el Año Fiscal de la transferencia de recursos, la DRE debe realizar la gestión de modificaciones presupuestarias ante el pliego, durante el mes de enero del siguiente Año Fiscal, a fin de garantizar el financiamiento del reordenamiento de los saldos de bolsa de horas a nivel regional, durante los siguientes Años Fiscales.</a:t>
            </a:r>
          </a:p>
          <a:p>
            <a:pPr marL="285750" indent="-285750" algn="just">
              <a:buClr>
                <a:srgbClr val="C00000"/>
              </a:buClr>
              <a:buFont typeface="Arial" panose="020B0604020202020204" pitchFamily="34" charset="0"/>
              <a:buChar char="•"/>
            </a:pPr>
            <a:endParaRPr lang="es-ES" sz="1300" dirty="0">
              <a:solidFill>
                <a:srgbClr val="002060"/>
              </a:solidFill>
            </a:endParaRPr>
          </a:p>
        </p:txBody>
      </p:sp>
      <p:sp>
        <p:nvSpPr>
          <p:cNvPr id="36" name="Elipse 35">
            <a:extLst>
              <a:ext uri="{FF2B5EF4-FFF2-40B4-BE49-F238E27FC236}">
                <a16:creationId xmlns:a16="http://schemas.microsoft.com/office/drawing/2014/main" id="{5D8FB299-8D33-4E9B-8D0A-C301F1E664B7}"/>
              </a:ext>
            </a:extLst>
          </p:cNvPr>
          <p:cNvSpPr/>
          <p:nvPr/>
        </p:nvSpPr>
        <p:spPr>
          <a:xfrm>
            <a:off x="5012253" y="2351370"/>
            <a:ext cx="912436" cy="912436"/>
          </a:xfrm>
          <a:prstGeom prst="ellipse">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4" name="Elipse 43">
            <a:extLst>
              <a:ext uri="{FF2B5EF4-FFF2-40B4-BE49-F238E27FC236}">
                <a16:creationId xmlns:a16="http://schemas.microsoft.com/office/drawing/2014/main" id="{A3FBD7C9-4268-423C-BC7B-3CF82DFF6170}"/>
              </a:ext>
            </a:extLst>
          </p:cNvPr>
          <p:cNvSpPr/>
          <p:nvPr/>
        </p:nvSpPr>
        <p:spPr>
          <a:xfrm>
            <a:off x="9460780" y="2367075"/>
            <a:ext cx="912436" cy="912436"/>
          </a:xfrm>
          <a:prstGeom prst="ellipse">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19">
            <a:extLst>
              <a:ext uri="{FF2B5EF4-FFF2-40B4-BE49-F238E27FC236}">
                <a16:creationId xmlns:a16="http://schemas.microsoft.com/office/drawing/2014/main" id="{151DACCD-ADBD-45F5-A220-CD53F223713B}"/>
              </a:ext>
            </a:extLst>
          </p:cNvPr>
          <p:cNvSpPr/>
          <p:nvPr/>
        </p:nvSpPr>
        <p:spPr>
          <a:xfrm>
            <a:off x="1442301" y="2643104"/>
            <a:ext cx="8474697" cy="383277"/>
          </a:xfrm>
          <a:prstGeom prst="rect">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CuadroTexto 20">
            <a:extLst>
              <a:ext uri="{FF2B5EF4-FFF2-40B4-BE49-F238E27FC236}">
                <a16:creationId xmlns:a16="http://schemas.microsoft.com/office/drawing/2014/main" id="{D982900F-AFBA-480F-B581-0504A29B71CE}"/>
              </a:ext>
            </a:extLst>
          </p:cNvPr>
          <p:cNvSpPr txBox="1"/>
          <p:nvPr/>
        </p:nvSpPr>
        <p:spPr>
          <a:xfrm>
            <a:off x="1287807" y="2563044"/>
            <a:ext cx="954974" cy="584775"/>
          </a:xfrm>
          <a:prstGeom prst="rect">
            <a:avLst/>
          </a:prstGeom>
          <a:noFill/>
        </p:spPr>
        <p:txBody>
          <a:bodyPr wrap="square" rtlCol="0">
            <a:spAutoFit/>
          </a:bodyPr>
          <a:lstStyle/>
          <a:p>
            <a:pPr algn="ctr"/>
            <a:r>
              <a:rPr lang="es-ES" sz="3200" b="1" dirty="0">
                <a:solidFill>
                  <a:schemeClr val="bg1"/>
                </a:solidFill>
              </a:rPr>
              <a:t>1</a:t>
            </a:r>
            <a:endParaRPr lang="es-PE" b="1" dirty="0">
              <a:solidFill>
                <a:schemeClr val="bg1"/>
              </a:solidFill>
            </a:endParaRPr>
          </a:p>
        </p:txBody>
      </p:sp>
      <p:sp>
        <p:nvSpPr>
          <p:cNvPr id="22" name="CuadroTexto 21">
            <a:extLst>
              <a:ext uri="{FF2B5EF4-FFF2-40B4-BE49-F238E27FC236}">
                <a16:creationId xmlns:a16="http://schemas.microsoft.com/office/drawing/2014/main" id="{B52B6B86-6223-45EC-8D1C-11030AC314AB}"/>
              </a:ext>
            </a:extLst>
          </p:cNvPr>
          <p:cNvSpPr txBox="1"/>
          <p:nvPr/>
        </p:nvSpPr>
        <p:spPr>
          <a:xfrm>
            <a:off x="4990984" y="2530905"/>
            <a:ext cx="954974" cy="584775"/>
          </a:xfrm>
          <a:prstGeom prst="rect">
            <a:avLst/>
          </a:prstGeom>
          <a:noFill/>
        </p:spPr>
        <p:txBody>
          <a:bodyPr wrap="square" rtlCol="0">
            <a:spAutoFit/>
          </a:bodyPr>
          <a:lstStyle/>
          <a:p>
            <a:pPr algn="ctr"/>
            <a:r>
              <a:rPr lang="es-ES" sz="3200" b="1" dirty="0">
                <a:solidFill>
                  <a:schemeClr val="bg1"/>
                </a:solidFill>
              </a:rPr>
              <a:t>2</a:t>
            </a:r>
            <a:endParaRPr lang="es-PE" b="1" dirty="0">
              <a:solidFill>
                <a:schemeClr val="bg1"/>
              </a:solidFill>
            </a:endParaRPr>
          </a:p>
        </p:txBody>
      </p:sp>
      <p:sp>
        <p:nvSpPr>
          <p:cNvPr id="23" name="CuadroTexto 22">
            <a:extLst>
              <a:ext uri="{FF2B5EF4-FFF2-40B4-BE49-F238E27FC236}">
                <a16:creationId xmlns:a16="http://schemas.microsoft.com/office/drawing/2014/main" id="{B5864026-C394-4C63-B72F-C9B0BC0134F5}"/>
              </a:ext>
            </a:extLst>
          </p:cNvPr>
          <p:cNvSpPr txBox="1"/>
          <p:nvPr/>
        </p:nvSpPr>
        <p:spPr>
          <a:xfrm>
            <a:off x="9418242" y="2539661"/>
            <a:ext cx="954974" cy="584775"/>
          </a:xfrm>
          <a:prstGeom prst="rect">
            <a:avLst/>
          </a:prstGeom>
          <a:noFill/>
        </p:spPr>
        <p:txBody>
          <a:bodyPr wrap="square" rtlCol="0">
            <a:spAutoFit/>
          </a:bodyPr>
          <a:lstStyle/>
          <a:p>
            <a:pPr algn="ctr"/>
            <a:r>
              <a:rPr lang="es-ES" sz="3200" b="1" dirty="0">
                <a:solidFill>
                  <a:schemeClr val="bg1"/>
                </a:solidFill>
              </a:rPr>
              <a:t>3</a:t>
            </a:r>
            <a:endParaRPr lang="es-PE" b="1" dirty="0">
              <a:solidFill>
                <a:schemeClr val="bg1"/>
              </a:solidFill>
            </a:endParaRPr>
          </a:p>
        </p:txBody>
      </p:sp>
    </p:spTree>
    <p:extLst>
      <p:ext uri="{BB962C8B-B14F-4D97-AF65-F5344CB8AC3E}">
        <p14:creationId xmlns:p14="http://schemas.microsoft.com/office/powerpoint/2010/main" val="1908251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954464" y="971824"/>
            <a:ext cx="11237536"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s-ES" sz="4000" b="1" dirty="0">
                <a:solidFill>
                  <a:srgbClr val="2F5597"/>
                </a:solidFill>
                <a:cs typeface="Poppins" pitchFamily="2" charset="77"/>
              </a:rPr>
              <a:t>Disposiciones complementarias </a:t>
            </a: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63308" y="1872881"/>
            <a:ext cx="3699820" cy="0"/>
          </a:xfrm>
          <a:prstGeom prst="straightConnector1">
            <a:avLst/>
          </a:prstGeom>
          <a:noFill/>
          <a:ln w="19050" cap="flat" cmpd="sng">
            <a:solidFill>
              <a:srgbClr val="E30412"/>
            </a:solidFill>
            <a:prstDash val="solid"/>
            <a:round/>
            <a:headEnd type="none" w="sm" len="sm"/>
            <a:tailEnd type="none" w="sm" len="sm"/>
          </a:ln>
        </p:spPr>
      </p:cxnSp>
      <p:sp>
        <p:nvSpPr>
          <p:cNvPr id="15" name="Rectángulo 14">
            <a:extLst>
              <a:ext uri="{FF2B5EF4-FFF2-40B4-BE49-F238E27FC236}">
                <a16:creationId xmlns:a16="http://schemas.microsoft.com/office/drawing/2014/main" id="{5340FB1F-79BF-425F-A71C-52B2F76847F2}"/>
              </a:ext>
            </a:extLst>
          </p:cNvPr>
          <p:cNvSpPr/>
          <p:nvPr/>
        </p:nvSpPr>
        <p:spPr>
          <a:xfrm>
            <a:off x="1065229" y="2305615"/>
            <a:ext cx="8540683" cy="2246769"/>
          </a:xfrm>
          <a:prstGeom prst="rect">
            <a:avLst/>
          </a:prstGeom>
        </p:spPr>
        <p:txBody>
          <a:bodyPr wrap="square">
            <a:spAutoFit/>
          </a:bodyPr>
          <a:lstStyle/>
          <a:p>
            <a:pPr marL="285750" indent="-285750" algn="just">
              <a:buFont typeface="Arial" panose="020B0604020202020204" pitchFamily="34" charset="0"/>
              <a:buChar char="•"/>
            </a:pPr>
            <a:r>
              <a:rPr lang="es-ES" dirty="0">
                <a:solidFill>
                  <a:srgbClr val="002060"/>
                </a:solidFill>
              </a:rPr>
              <a:t>Las instituciones educativas que son gestionadas por el Ministerio del Interior y el Ministerio de Defensa formulan y aprueban su cuadro de distribución de horas de acuerdo a sus planes de estudios vigentes, para lo cual deben respetar la jornada laboral de las plazas asignadas en el marco de la Carrera Pública Magisterial.</a:t>
            </a:r>
          </a:p>
          <a:p>
            <a:pPr marL="285750" indent="-285750" algn="just">
              <a:buFont typeface="Arial" panose="020B0604020202020204" pitchFamily="34" charset="0"/>
              <a:buChar char="•"/>
            </a:pPr>
            <a:endParaRPr lang="es-ES" dirty="0">
              <a:solidFill>
                <a:srgbClr val="002060"/>
              </a:solidFill>
            </a:endParaRPr>
          </a:p>
          <a:p>
            <a:pPr marL="285750" indent="-285750" algn="just">
              <a:buFont typeface="Arial" panose="020B0604020202020204" pitchFamily="34" charset="0"/>
              <a:buChar char="•"/>
            </a:pPr>
            <a:r>
              <a:rPr lang="es-ES" dirty="0">
                <a:solidFill>
                  <a:srgbClr val="002060"/>
                </a:solidFill>
              </a:rPr>
              <a:t>De aprobarse la norma técnica que modifique o amplíe planes de estudio de las IIEE según forma de atención o modelo de servicio, estos planes de estudios deberán aplicarse, para lo cual la DITEN habilitará los anexos propios que corresponda para su carga en el sistema NEXUS o el que haga sus veces</a:t>
            </a:r>
          </a:p>
          <a:p>
            <a:pPr marL="285750" indent="-285750" algn="just">
              <a:buFont typeface="Arial" panose="020B0604020202020204" pitchFamily="34" charset="0"/>
              <a:buChar char="•"/>
            </a:pPr>
            <a:endParaRPr lang="es-ES" dirty="0">
              <a:solidFill>
                <a:srgbClr val="002060"/>
              </a:solidFill>
            </a:endParaRPr>
          </a:p>
        </p:txBody>
      </p:sp>
    </p:spTree>
    <p:extLst>
      <p:ext uri="{BB962C8B-B14F-4D97-AF65-F5344CB8AC3E}">
        <p14:creationId xmlns:p14="http://schemas.microsoft.com/office/powerpoint/2010/main" val="731157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p5"/>
          <p:cNvSpPr txBox="1">
            <a:spLocks noGrp="1"/>
          </p:cNvSpPr>
          <p:nvPr>
            <p:ph type="ctrTitle"/>
          </p:nvPr>
        </p:nvSpPr>
        <p:spPr>
          <a:xfrm>
            <a:off x="1524000" y="2862839"/>
            <a:ext cx="9144000" cy="113232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Poppins"/>
              <a:buNone/>
            </a:pPr>
            <a:r>
              <a:rPr lang="es-PE" b="1" dirty="0">
                <a:solidFill>
                  <a:schemeClr val="lt1"/>
                </a:solidFill>
                <a:latin typeface="Poppins"/>
                <a:ea typeface="Poppins"/>
                <a:cs typeface="Poppins"/>
                <a:sym typeface="Poppins"/>
              </a:rPr>
              <a:t>GRACIAS</a:t>
            </a:r>
            <a:endParaRPr dirty="0"/>
          </a:p>
        </p:txBody>
      </p:sp>
      <p:cxnSp>
        <p:nvCxnSpPr>
          <p:cNvPr id="132" name="Google Shape;132;p5"/>
          <p:cNvCxnSpPr/>
          <p:nvPr/>
        </p:nvCxnSpPr>
        <p:spPr>
          <a:xfrm>
            <a:off x="3790650" y="4155710"/>
            <a:ext cx="4610700" cy="0"/>
          </a:xfrm>
          <a:prstGeom prst="straightConnector1">
            <a:avLst/>
          </a:prstGeom>
          <a:noFill/>
          <a:ln w="12700" cap="flat" cmpd="sng">
            <a:solidFill>
              <a:srgbClr val="FFFFFF"/>
            </a:solidFill>
            <a:prstDash val="solid"/>
            <a:round/>
            <a:headEnd type="none" w="sm" len="sm"/>
            <a:tailEnd type="none" w="sm" len="sm"/>
          </a:ln>
        </p:spPr>
      </p:cxnSp>
      <p:pic>
        <p:nvPicPr>
          <p:cNvPr id="133" name="Google Shape;133;p5"/>
          <p:cNvPicPr preferRelativeResize="0"/>
          <p:nvPr/>
        </p:nvPicPr>
        <p:blipFill rotWithShape="1">
          <a:blip r:embed="rId4">
            <a:alphaModFix/>
          </a:blip>
          <a:srcRect/>
          <a:stretch/>
        </p:blipFill>
        <p:spPr>
          <a:xfrm>
            <a:off x="655495" y="215991"/>
            <a:ext cx="2756897" cy="553662"/>
          </a:xfrm>
          <a:prstGeom prst="rect">
            <a:avLst/>
          </a:prstGeom>
          <a:noFill/>
          <a:ln>
            <a:noFill/>
          </a:ln>
        </p:spPr>
      </p:pic>
      <p:pic>
        <p:nvPicPr>
          <p:cNvPr id="134" name="Google Shape;134;p5"/>
          <p:cNvPicPr preferRelativeResize="0"/>
          <p:nvPr/>
        </p:nvPicPr>
        <p:blipFill>
          <a:blip r:embed="rId5">
            <a:alphaModFix/>
          </a:blip>
          <a:stretch>
            <a:fillRect/>
          </a:stretch>
        </p:blipFill>
        <p:spPr>
          <a:xfrm>
            <a:off x="9932028" y="59812"/>
            <a:ext cx="1313564" cy="866025"/>
          </a:xfrm>
          <a:prstGeom prst="rect">
            <a:avLst/>
          </a:prstGeom>
          <a:noFill/>
          <a:ln>
            <a:noFill/>
          </a:ln>
        </p:spPr>
      </p:pic>
      <p:pic>
        <p:nvPicPr>
          <p:cNvPr id="135" name="Google Shape;135;p5"/>
          <p:cNvPicPr preferRelativeResize="0"/>
          <p:nvPr/>
        </p:nvPicPr>
        <p:blipFill rotWithShape="1">
          <a:blip r:embed="rId6">
            <a:alphaModFix/>
          </a:blip>
          <a:srcRect/>
          <a:stretch/>
        </p:blipFill>
        <p:spPr>
          <a:xfrm>
            <a:off x="685368" y="185509"/>
            <a:ext cx="2788669" cy="614631"/>
          </a:xfrm>
          <a:prstGeom prst="rect">
            <a:avLst/>
          </a:prstGeom>
          <a:noFill/>
          <a:ln>
            <a:noFill/>
          </a:ln>
        </p:spPr>
      </p:pic>
      <p:pic>
        <p:nvPicPr>
          <p:cNvPr id="8" name="Imagen 7">
            <a:extLst>
              <a:ext uri="{FF2B5EF4-FFF2-40B4-BE49-F238E27FC236}">
                <a16:creationId xmlns:a16="http://schemas.microsoft.com/office/drawing/2014/main" id="{649522CD-9F47-4D8D-AB01-2893C09AA6B4}"/>
              </a:ext>
            </a:extLst>
          </p:cNvPr>
          <p:cNvPicPr>
            <a:picLocks noChangeAspect="1"/>
          </p:cNvPicPr>
          <p:nvPr/>
        </p:nvPicPr>
        <p:blipFill>
          <a:blip r:embed="rId7"/>
          <a:srcRect/>
          <a:stretch/>
        </p:blipFill>
        <p:spPr>
          <a:xfrm>
            <a:off x="5208259" y="150355"/>
            <a:ext cx="1927411" cy="5833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06"/>
        <p:cNvGrpSpPr/>
        <p:nvPr/>
      </p:nvGrpSpPr>
      <p:grpSpPr>
        <a:xfrm>
          <a:off x="0" y="0"/>
          <a:ext cx="0" cy="0"/>
          <a:chOff x="0" y="0"/>
          <a:chExt cx="0" cy="0"/>
        </a:xfrm>
      </p:grpSpPr>
      <p:sp>
        <p:nvSpPr>
          <p:cNvPr id="109" name="Google Shape;109;p3"/>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0" name="Google Shape;110;p3"/>
          <p:cNvPicPr preferRelativeResize="0"/>
          <p:nvPr/>
        </p:nvPicPr>
        <p:blipFill rotWithShape="1">
          <a:blip r:embed="rId3">
            <a:alphaModFix/>
          </a:blip>
          <a:srcRect/>
          <a:stretch/>
        </p:blipFill>
        <p:spPr>
          <a:xfrm>
            <a:off x="655496" y="215991"/>
            <a:ext cx="2140434" cy="429859"/>
          </a:xfrm>
          <a:prstGeom prst="rect">
            <a:avLst/>
          </a:prstGeom>
          <a:noFill/>
          <a:ln>
            <a:noFill/>
          </a:ln>
        </p:spPr>
      </p:pic>
      <p:cxnSp>
        <p:nvCxnSpPr>
          <p:cNvPr id="111" name="Google Shape;111;p3"/>
          <p:cNvCxnSpPr/>
          <p:nvPr/>
        </p:nvCxnSpPr>
        <p:spPr>
          <a:xfrm>
            <a:off x="655496" y="1900446"/>
            <a:ext cx="3763800" cy="0"/>
          </a:xfrm>
          <a:prstGeom prst="straightConnector1">
            <a:avLst/>
          </a:prstGeom>
          <a:noFill/>
          <a:ln w="19050" cap="flat" cmpd="sng">
            <a:solidFill>
              <a:srgbClr val="E30412"/>
            </a:solidFill>
            <a:prstDash val="solid"/>
            <a:round/>
            <a:headEnd type="none" w="sm" len="sm"/>
            <a:tailEnd type="none" w="sm" len="sm"/>
          </a:ln>
        </p:spPr>
      </p:cxnSp>
      <p:pic>
        <p:nvPicPr>
          <p:cNvPr id="114" name="Google Shape;114;p3"/>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15" name="Google Shape;115;p3"/>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2" name="Imagen 11">
            <a:extLst>
              <a:ext uri="{FF2B5EF4-FFF2-40B4-BE49-F238E27FC236}">
                <a16:creationId xmlns:a16="http://schemas.microsoft.com/office/drawing/2014/main" id="{D5980131-4D54-46BB-9B8C-B698BA129371}"/>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13" name="CuadroTexto 12">
            <a:extLst>
              <a:ext uri="{FF2B5EF4-FFF2-40B4-BE49-F238E27FC236}">
                <a16:creationId xmlns:a16="http://schemas.microsoft.com/office/drawing/2014/main" id="{7AF71043-F750-41D2-9A30-E1D4F347CF11}"/>
              </a:ext>
            </a:extLst>
          </p:cNvPr>
          <p:cNvSpPr txBox="1"/>
          <p:nvPr/>
        </p:nvSpPr>
        <p:spPr>
          <a:xfrm>
            <a:off x="389371" y="1241683"/>
            <a:ext cx="8703080" cy="646331"/>
          </a:xfrm>
          <a:prstGeom prst="rect">
            <a:avLst/>
          </a:prstGeom>
          <a:noFill/>
        </p:spPr>
        <p:txBody>
          <a:bodyPr wrap="square" rtlCol="0">
            <a:spAutoFit/>
          </a:bodyPr>
          <a:lstStyle/>
          <a:p>
            <a:r>
              <a:rPr lang="es-PE" sz="3600" b="1" dirty="0">
                <a:solidFill>
                  <a:srgbClr val="002060"/>
                </a:solidFill>
                <a:latin typeface="Arial" panose="020B0604020202020204" pitchFamily="34" charset="0"/>
                <a:cs typeface="Arial" panose="020B0604020202020204" pitchFamily="34" charset="0"/>
              </a:rPr>
              <a:t>Cuadro de Horas Pedagógicas</a:t>
            </a:r>
            <a:endParaRPr lang="es-PE" sz="3600" dirty="0"/>
          </a:p>
        </p:txBody>
      </p:sp>
      <p:pic>
        <p:nvPicPr>
          <p:cNvPr id="15" name="Imagen 14">
            <a:extLst>
              <a:ext uri="{FF2B5EF4-FFF2-40B4-BE49-F238E27FC236}">
                <a16:creationId xmlns:a16="http://schemas.microsoft.com/office/drawing/2014/main" id="{93A8A5ED-64BD-4682-91A5-D082A4BC00DC}"/>
              </a:ext>
            </a:extLst>
          </p:cNvPr>
          <p:cNvPicPr>
            <a:picLocks noChangeAspect="1"/>
          </p:cNvPicPr>
          <p:nvPr/>
        </p:nvPicPr>
        <p:blipFill rotWithShape="1">
          <a:blip r:embed="rId7"/>
          <a:srcRect l="27371"/>
          <a:stretch/>
        </p:blipFill>
        <p:spPr>
          <a:xfrm>
            <a:off x="6655632" y="845870"/>
            <a:ext cx="5528909" cy="6012130"/>
          </a:xfrm>
          <a:prstGeom prst="rect">
            <a:avLst/>
          </a:prstGeom>
        </p:spPr>
      </p:pic>
      <p:sp>
        <p:nvSpPr>
          <p:cNvPr id="18" name="CuadroTexto 17">
            <a:extLst>
              <a:ext uri="{FF2B5EF4-FFF2-40B4-BE49-F238E27FC236}">
                <a16:creationId xmlns:a16="http://schemas.microsoft.com/office/drawing/2014/main" id="{096CD74D-DE07-4A83-8031-F0AEFA29189E}"/>
              </a:ext>
            </a:extLst>
          </p:cNvPr>
          <p:cNvSpPr txBox="1"/>
          <p:nvPr/>
        </p:nvSpPr>
        <p:spPr>
          <a:xfrm>
            <a:off x="655496" y="1972929"/>
            <a:ext cx="6121932" cy="830997"/>
          </a:xfrm>
          <a:prstGeom prst="rect">
            <a:avLst/>
          </a:prstGeom>
          <a:noFill/>
        </p:spPr>
        <p:txBody>
          <a:bodyPr wrap="square">
            <a:spAutoFit/>
          </a:bodyPr>
          <a:lstStyle/>
          <a:p>
            <a:pPr algn="just"/>
            <a:r>
              <a:rPr lang="es-ES" sz="1600" dirty="0">
                <a:solidFill>
                  <a:srgbClr val="002060"/>
                </a:solidFill>
                <a:latin typeface="+mn-lt"/>
                <a:cs typeface="Poppins" pitchFamily="2" charset="77"/>
              </a:rPr>
              <a:t>Es un instrumento técnico que permite determinar las horas efectivas de clases, el empleo de las horas de libre disponibilidad y la carga horaria. </a:t>
            </a:r>
          </a:p>
        </p:txBody>
      </p:sp>
      <p:sp>
        <p:nvSpPr>
          <p:cNvPr id="6" name="Elipse 5">
            <a:extLst>
              <a:ext uri="{FF2B5EF4-FFF2-40B4-BE49-F238E27FC236}">
                <a16:creationId xmlns:a16="http://schemas.microsoft.com/office/drawing/2014/main" id="{C5144E36-EC61-450D-BB7D-752B286A89F9}"/>
              </a:ext>
            </a:extLst>
          </p:cNvPr>
          <p:cNvSpPr/>
          <p:nvPr/>
        </p:nvSpPr>
        <p:spPr>
          <a:xfrm>
            <a:off x="906499" y="3312289"/>
            <a:ext cx="539646" cy="539646"/>
          </a:xfrm>
          <a:prstGeom prst="ellipse">
            <a:avLst/>
          </a:prstGeom>
          <a:solidFill>
            <a:srgbClr val="DE0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CuadroTexto 6">
            <a:extLst>
              <a:ext uri="{FF2B5EF4-FFF2-40B4-BE49-F238E27FC236}">
                <a16:creationId xmlns:a16="http://schemas.microsoft.com/office/drawing/2014/main" id="{4DC65CA1-371F-4957-8E9A-4ED3451688DE}"/>
              </a:ext>
            </a:extLst>
          </p:cNvPr>
          <p:cNvSpPr txBox="1"/>
          <p:nvPr/>
        </p:nvSpPr>
        <p:spPr>
          <a:xfrm>
            <a:off x="1505527" y="3177915"/>
            <a:ext cx="5000561" cy="2893100"/>
          </a:xfrm>
          <a:prstGeom prst="rect">
            <a:avLst/>
          </a:prstGeom>
          <a:noFill/>
        </p:spPr>
        <p:txBody>
          <a:bodyPr wrap="square">
            <a:spAutoFit/>
          </a:bodyPr>
          <a:lstStyle>
            <a:defPPr marR="0" lvl="0" algn="l" rtl="0">
              <a:lnSpc>
                <a:spcPct val="100000"/>
              </a:lnSpc>
              <a:spcBef>
                <a:spcPts val="0"/>
              </a:spcBef>
              <a:spcAft>
                <a:spcPts val="0"/>
              </a:spcAft>
            </a:defPPr>
            <a:lvl1pPr algn="just">
              <a:defRPr sz="1600">
                <a:solidFill>
                  <a:srgbClr val="002060"/>
                </a:solidFill>
                <a:latin typeface="+mn-lt"/>
                <a:cs typeface="Poppins" pitchFamily="2" charset="77"/>
              </a:defRPr>
            </a:lvl1pPr>
          </a:lstStyle>
          <a:p>
            <a:r>
              <a:rPr lang="es-ES" sz="1400" dirty="0"/>
              <a:t>EL Cuadro de Horas Pedagógicas garantiza que los estudiantes cuenten con un docente del área curricular o campo de conocimiento que se requiere, a fin de lograr los aprendizajes esperados. </a:t>
            </a:r>
          </a:p>
          <a:p>
            <a:endParaRPr lang="es-ES" sz="1400" dirty="0"/>
          </a:p>
          <a:p>
            <a:endParaRPr lang="es-MX" sz="1400" b="1" dirty="0"/>
          </a:p>
          <a:p>
            <a:r>
              <a:rPr lang="es-MX" sz="1400" b="1" dirty="0"/>
              <a:t>Resolución Viceministerial </a:t>
            </a:r>
            <a:r>
              <a:rPr lang="es-MX" sz="1400" b="1" dirty="0" err="1"/>
              <a:t>N.°</a:t>
            </a:r>
            <a:r>
              <a:rPr lang="es-MX" sz="1400" b="1" dirty="0"/>
              <a:t> 148-2023-MINEDU</a:t>
            </a:r>
          </a:p>
          <a:p>
            <a:r>
              <a:rPr lang="es-MX" sz="1400" dirty="0"/>
              <a:t>Regula los procedimientos para elaborar y aprobar el cuadro de distribución de horas pedagógicas asignando horas de determinada área curricular a las plazas de director, plazas jerárquicas, plazas de profesor y la bolsa de horas. </a:t>
            </a:r>
          </a:p>
          <a:p>
            <a:endParaRPr lang="es-ES" sz="1400" dirty="0"/>
          </a:p>
          <a:p>
            <a:endParaRPr lang="es-PE" sz="1400" dirty="0"/>
          </a:p>
        </p:txBody>
      </p:sp>
      <p:sp>
        <p:nvSpPr>
          <p:cNvPr id="21" name="Elipse 20">
            <a:extLst>
              <a:ext uri="{FF2B5EF4-FFF2-40B4-BE49-F238E27FC236}">
                <a16:creationId xmlns:a16="http://schemas.microsoft.com/office/drawing/2014/main" id="{A0166A42-CDD0-43BA-85EC-F59D769A804B}"/>
              </a:ext>
            </a:extLst>
          </p:cNvPr>
          <p:cNvSpPr/>
          <p:nvPr/>
        </p:nvSpPr>
        <p:spPr>
          <a:xfrm>
            <a:off x="862004" y="4486529"/>
            <a:ext cx="539646" cy="539646"/>
          </a:xfrm>
          <a:prstGeom prst="ellipse">
            <a:avLst/>
          </a:prstGeom>
          <a:solidFill>
            <a:srgbClr val="DE0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Google Shape;5205;p64">
            <a:extLst>
              <a:ext uri="{FF2B5EF4-FFF2-40B4-BE49-F238E27FC236}">
                <a16:creationId xmlns:a16="http://schemas.microsoft.com/office/drawing/2014/main" id="{C3D8515C-46A9-46D9-8B7D-E79009C7957A}"/>
              </a:ext>
            </a:extLst>
          </p:cNvPr>
          <p:cNvSpPr/>
          <p:nvPr/>
        </p:nvSpPr>
        <p:spPr>
          <a:xfrm>
            <a:off x="999134" y="3395536"/>
            <a:ext cx="354375" cy="350164"/>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762;p67">
            <a:extLst>
              <a:ext uri="{FF2B5EF4-FFF2-40B4-BE49-F238E27FC236}">
                <a16:creationId xmlns:a16="http://schemas.microsoft.com/office/drawing/2014/main" id="{9DADC2C5-7261-4F68-AEF7-F8316CE48ACC}"/>
              </a:ext>
            </a:extLst>
          </p:cNvPr>
          <p:cNvSpPr/>
          <p:nvPr/>
        </p:nvSpPr>
        <p:spPr>
          <a:xfrm>
            <a:off x="999134" y="4584855"/>
            <a:ext cx="298638" cy="342995"/>
          </a:xfrm>
          <a:custGeom>
            <a:avLst/>
            <a:gdLst/>
            <a:ahLst/>
            <a:cxnLst/>
            <a:rect l="l" t="t" r="r" b="b"/>
            <a:pathLst>
              <a:path w="11028" h="12666" extrusionOk="0">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14" name="Título 1">
            <a:extLst>
              <a:ext uri="{FF2B5EF4-FFF2-40B4-BE49-F238E27FC236}">
                <a16:creationId xmlns:a16="http://schemas.microsoft.com/office/drawing/2014/main" id="{81EEF77A-D7DC-4608-912F-06034DEE223F}"/>
              </a:ext>
            </a:extLst>
          </p:cNvPr>
          <p:cNvSpPr txBox="1">
            <a:spLocks/>
          </p:cNvSpPr>
          <p:nvPr/>
        </p:nvSpPr>
        <p:spPr>
          <a:xfrm>
            <a:off x="838200" y="876772"/>
            <a:ext cx="10515600"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000" b="1" dirty="0">
                <a:solidFill>
                  <a:srgbClr val="002060"/>
                </a:solidFill>
                <a:cs typeface="Poppins" pitchFamily="2" charset="77"/>
              </a:rPr>
              <a:t>PROCESOS DE GESTIÓN DOCENTE</a:t>
            </a:r>
            <a:endParaRPr lang="es-PE" sz="4000" b="1" dirty="0">
              <a:solidFill>
                <a:srgbClr val="002060"/>
              </a:solidFill>
              <a:cs typeface="Poppins" pitchFamily="2" charset="77"/>
            </a:endParaRPr>
          </a:p>
        </p:txBody>
      </p:sp>
      <p:cxnSp>
        <p:nvCxnSpPr>
          <p:cNvPr id="15" name="Google Shape;58;p13">
            <a:extLst>
              <a:ext uri="{FF2B5EF4-FFF2-40B4-BE49-F238E27FC236}">
                <a16:creationId xmlns:a16="http://schemas.microsoft.com/office/drawing/2014/main" id="{612439EC-7FFE-4396-BD84-14FABFDF2E39}"/>
              </a:ext>
            </a:extLst>
          </p:cNvPr>
          <p:cNvCxnSpPr>
            <a:cxnSpLocks/>
          </p:cNvCxnSpPr>
          <p:nvPr/>
        </p:nvCxnSpPr>
        <p:spPr>
          <a:xfrm>
            <a:off x="977111" y="1702937"/>
            <a:ext cx="8224039" cy="0"/>
          </a:xfrm>
          <a:prstGeom prst="straightConnector1">
            <a:avLst/>
          </a:prstGeom>
          <a:noFill/>
          <a:ln w="19050" cap="flat" cmpd="sng">
            <a:solidFill>
              <a:srgbClr val="E30412"/>
            </a:solidFill>
            <a:prstDash val="solid"/>
            <a:round/>
            <a:headEnd type="none" w="sm" len="sm"/>
            <a:tailEnd type="none" w="sm" len="sm"/>
          </a:ln>
        </p:spPr>
      </p:cxnSp>
      <p:cxnSp>
        <p:nvCxnSpPr>
          <p:cNvPr id="16" name="Conector recto 15">
            <a:extLst>
              <a:ext uri="{FF2B5EF4-FFF2-40B4-BE49-F238E27FC236}">
                <a16:creationId xmlns:a16="http://schemas.microsoft.com/office/drawing/2014/main" id="{D31AED68-3973-4B97-80F2-44FD527836E0}"/>
              </a:ext>
            </a:extLst>
          </p:cNvPr>
          <p:cNvCxnSpPr>
            <a:cxnSpLocks/>
          </p:cNvCxnSpPr>
          <p:nvPr/>
        </p:nvCxnSpPr>
        <p:spPr>
          <a:xfrm flipV="1">
            <a:off x="1863206" y="4277518"/>
            <a:ext cx="9432182" cy="37765"/>
          </a:xfrm>
          <a:prstGeom prst="line">
            <a:avLst/>
          </a:prstGeom>
          <a:solidFill>
            <a:srgbClr val="FF9933"/>
          </a:solidFill>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ítulo 1">
            <a:extLst>
              <a:ext uri="{FF2B5EF4-FFF2-40B4-BE49-F238E27FC236}">
                <a16:creationId xmlns:a16="http://schemas.microsoft.com/office/drawing/2014/main" id="{8D0AF9B6-16EC-43FE-A2B3-B08ACB1691AA}"/>
              </a:ext>
            </a:extLst>
          </p:cNvPr>
          <p:cNvSpPr txBox="1">
            <a:spLocks/>
          </p:cNvSpPr>
          <p:nvPr/>
        </p:nvSpPr>
        <p:spPr>
          <a:xfrm>
            <a:off x="1197573" y="4735466"/>
            <a:ext cx="8278813" cy="71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3497263" algn="l"/>
              </a:tabLst>
            </a:pPr>
            <a:endParaRPr lang="es-PE" sz="3200" dirty="0">
              <a:solidFill>
                <a:srgbClr val="FF0000"/>
              </a:solidFill>
              <a:latin typeface="+mn-lt"/>
              <a:cs typeface="Calibri" panose="020F0502020204030204" pitchFamily="34" charset="0"/>
            </a:endParaRPr>
          </a:p>
        </p:txBody>
      </p:sp>
      <p:cxnSp>
        <p:nvCxnSpPr>
          <p:cNvPr id="18" name="Conector recto 17">
            <a:extLst>
              <a:ext uri="{FF2B5EF4-FFF2-40B4-BE49-F238E27FC236}">
                <a16:creationId xmlns:a16="http://schemas.microsoft.com/office/drawing/2014/main" id="{770E1BE6-2FCD-489D-9115-EA55F3A5C431}"/>
              </a:ext>
            </a:extLst>
          </p:cNvPr>
          <p:cNvCxnSpPr>
            <a:cxnSpLocks/>
          </p:cNvCxnSpPr>
          <p:nvPr/>
        </p:nvCxnSpPr>
        <p:spPr>
          <a:xfrm>
            <a:off x="1865092" y="3298142"/>
            <a:ext cx="354343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Rectángulo 18" descr="Personal y familiar">
            <a:extLst>
              <a:ext uri="{FF2B5EF4-FFF2-40B4-BE49-F238E27FC236}">
                <a16:creationId xmlns:a16="http://schemas.microsoft.com/office/drawing/2014/main" id="{18C6EDD2-B1EC-4D9C-816D-4E59D1C6A218}"/>
              </a:ext>
            </a:extLst>
          </p:cNvPr>
          <p:cNvSpPr/>
          <p:nvPr/>
        </p:nvSpPr>
        <p:spPr>
          <a:xfrm>
            <a:off x="5416490" y="3056132"/>
            <a:ext cx="1750433" cy="45806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bg1"/>
                </a:solidFill>
                <a:cs typeface="Calibri" panose="020F0502020204030204" pitchFamily="34" charset="0"/>
              </a:rPr>
              <a:t>Interés Personal y Unidad Familiar</a:t>
            </a:r>
          </a:p>
        </p:txBody>
      </p:sp>
      <p:grpSp>
        <p:nvGrpSpPr>
          <p:cNvPr id="20" name="Grupo 19">
            <a:extLst>
              <a:ext uri="{FF2B5EF4-FFF2-40B4-BE49-F238E27FC236}">
                <a16:creationId xmlns:a16="http://schemas.microsoft.com/office/drawing/2014/main" id="{64F5E944-5366-45A7-A325-270DA45EB50A}"/>
              </a:ext>
            </a:extLst>
          </p:cNvPr>
          <p:cNvGrpSpPr/>
          <p:nvPr/>
        </p:nvGrpSpPr>
        <p:grpSpPr>
          <a:xfrm>
            <a:off x="1822597" y="4671352"/>
            <a:ext cx="9456080" cy="244584"/>
            <a:chOff x="1702517" y="3646935"/>
            <a:chExt cx="9456080" cy="244584"/>
          </a:xfrm>
          <a:solidFill>
            <a:srgbClr val="E30412"/>
          </a:solidFill>
        </p:grpSpPr>
        <p:cxnSp>
          <p:nvCxnSpPr>
            <p:cNvPr id="21" name="Conector recto 20">
              <a:extLst>
                <a:ext uri="{FF2B5EF4-FFF2-40B4-BE49-F238E27FC236}">
                  <a16:creationId xmlns:a16="http://schemas.microsoft.com/office/drawing/2014/main" id="{204357FF-F80F-4E14-A5C9-60A7AA9B2C5A}"/>
                </a:ext>
              </a:extLst>
            </p:cNvPr>
            <p:cNvCxnSpPr>
              <a:cxnSpLocks/>
              <a:endCxn id="22" idx="3"/>
            </p:cNvCxnSpPr>
            <p:nvPr/>
          </p:nvCxnSpPr>
          <p:spPr>
            <a:xfrm>
              <a:off x="1702517" y="3766075"/>
              <a:ext cx="9456080" cy="3152"/>
            </a:xfrm>
            <a:prstGeom prst="line">
              <a:avLst/>
            </a:prstGeom>
            <a:grpFill/>
            <a:ln w="28575">
              <a:solidFill>
                <a:srgbClr val="E30412"/>
              </a:solidFill>
            </a:ln>
          </p:spPr>
          <p:style>
            <a:lnRef idx="1">
              <a:schemeClr val="accent1"/>
            </a:lnRef>
            <a:fillRef idx="0">
              <a:schemeClr val="accent1"/>
            </a:fillRef>
            <a:effectRef idx="0">
              <a:schemeClr val="accent1"/>
            </a:effectRef>
            <a:fontRef idx="minor">
              <a:schemeClr val="tx1"/>
            </a:fontRef>
          </p:style>
        </p:cxnSp>
        <p:sp>
          <p:nvSpPr>
            <p:cNvPr id="22" name="Rectángulo 21">
              <a:extLst>
                <a:ext uri="{FF2B5EF4-FFF2-40B4-BE49-F238E27FC236}">
                  <a16:creationId xmlns:a16="http://schemas.microsoft.com/office/drawing/2014/main" id="{5EE42EAA-7B9E-47B4-B257-C5D094C4C13D}"/>
                </a:ext>
              </a:extLst>
            </p:cNvPr>
            <p:cNvSpPr/>
            <p:nvPr/>
          </p:nvSpPr>
          <p:spPr>
            <a:xfrm>
              <a:off x="9494982" y="3646935"/>
              <a:ext cx="1663615" cy="244584"/>
            </a:xfrm>
            <a:prstGeom prst="rect">
              <a:avLst/>
            </a:prstGeom>
            <a:grpFill/>
            <a:ln>
              <a:solidFill>
                <a:srgbClr val="E304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grpSp>
      <p:cxnSp>
        <p:nvCxnSpPr>
          <p:cNvPr id="23" name="Conector recto 22">
            <a:extLst>
              <a:ext uri="{FF2B5EF4-FFF2-40B4-BE49-F238E27FC236}">
                <a16:creationId xmlns:a16="http://schemas.microsoft.com/office/drawing/2014/main" id="{E5CAE58A-DC80-4FC8-8F4D-F9B50B5A5D2E}"/>
              </a:ext>
            </a:extLst>
          </p:cNvPr>
          <p:cNvCxnSpPr>
            <a:cxnSpLocks/>
          </p:cNvCxnSpPr>
          <p:nvPr/>
        </p:nvCxnSpPr>
        <p:spPr>
          <a:xfrm flipV="1">
            <a:off x="715662" y="3611385"/>
            <a:ext cx="10579726"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17D14F4E-22E0-4951-BC34-169BA85FBB76}"/>
              </a:ext>
            </a:extLst>
          </p:cNvPr>
          <p:cNvCxnSpPr>
            <a:cxnSpLocks/>
          </p:cNvCxnSpPr>
          <p:nvPr/>
        </p:nvCxnSpPr>
        <p:spPr>
          <a:xfrm flipV="1">
            <a:off x="749164" y="4039295"/>
            <a:ext cx="10529513" cy="1025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32BC4EE6-C29F-46CC-AA82-DC0AA9536FCB}"/>
              </a:ext>
            </a:extLst>
          </p:cNvPr>
          <p:cNvCxnSpPr>
            <a:cxnSpLocks/>
          </p:cNvCxnSpPr>
          <p:nvPr/>
        </p:nvCxnSpPr>
        <p:spPr>
          <a:xfrm flipV="1">
            <a:off x="733025" y="5022060"/>
            <a:ext cx="10562363" cy="102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6" name="Grupo 25">
            <a:extLst>
              <a:ext uri="{FF2B5EF4-FFF2-40B4-BE49-F238E27FC236}">
                <a16:creationId xmlns:a16="http://schemas.microsoft.com/office/drawing/2014/main" id="{E588B2E2-B740-4CB9-BF91-A5A3F9B90BA7}"/>
              </a:ext>
            </a:extLst>
          </p:cNvPr>
          <p:cNvGrpSpPr/>
          <p:nvPr/>
        </p:nvGrpSpPr>
        <p:grpSpPr>
          <a:xfrm>
            <a:off x="1822597" y="3716051"/>
            <a:ext cx="9456080" cy="257574"/>
            <a:chOff x="1702517" y="3142203"/>
            <a:chExt cx="9456080" cy="257574"/>
          </a:xfrm>
          <a:solidFill>
            <a:srgbClr val="002060"/>
          </a:solidFill>
        </p:grpSpPr>
        <p:cxnSp>
          <p:nvCxnSpPr>
            <p:cNvPr id="27" name="Conector recto 26">
              <a:extLst>
                <a:ext uri="{FF2B5EF4-FFF2-40B4-BE49-F238E27FC236}">
                  <a16:creationId xmlns:a16="http://schemas.microsoft.com/office/drawing/2014/main" id="{96771CA0-D890-48A3-AD24-3117DE83CC21}"/>
                </a:ext>
              </a:extLst>
            </p:cNvPr>
            <p:cNvCxnSpPr>
              <a:cxnSpLocks/>
              <a:endCxn id="28" idx="3"/>
            </p:cNvCxnSpPr>
            <p:nvPr/>
          </p:nvCxnSpPr>
          <p:spPr>
            <a:xfrm>
              <a:off x="1702517" y="3250564"/>
              <a:ext cx="9456080" cy="20426"/>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28" name="Rectángulo 27">
              <a:extLst>
                <a:ext uri="{FF2B5EF4-FFF2-40B4-BE49-F238E27FC236}">
                  <a16:creationId xmlns:a16="http://schemas.microsoft.com/office/drawing/2014/main" id="{23636AED-82D0-4509-ABD5-0F3885B20AC7}"/>
                </a:ext>
              </a:extLst>
            </p:cNvPr>
            <p:cNvSpPr/>
            <p:nvPr/>
          </p:nvSpPr>
          <p:spPr>
            <a:xfrm>
              <a:off x="9736957" y="3142203"/>
              <a:ext cx="1421640" cy="2575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grpSp>
      <p:grpSp>
        <p:nvGrpSpPr>
          <p:cNvPr id="29" name="Grupo 28">
            <a:extLst>
              <a:ext uri="{FF2B5EF4-FFF2-40B4-BE49-F238E27FC236}">
                <a16:creationId xmlns:a16="http://schemas.microsoft.com/office/drawing/2014/main" id="{D1FD7FB9-D7AD-43E3-951E-90D12452B9DD}"/>
              </a:ext>
            </a:extLst>
          </p:cNvPr>
          <p:cNvGrpSpPr/>
          <p:nvPr/>
        </p:nvGrpSpPr>
        <p:grpSpPr>
          <a:xfrm>
            <a:off x="1850630" y="5217843"/>
            <a:ext cx="9503170" cy="295990"/>
            <a:chOff x="1730550" y="4193426"/>
            <a:chExt cx="10008000" cy="295990"/>
          </a:xfrm>
          <a:solidFill>
            <a:srgbClr val="05AC99"/>
          </a:solidFill>
        </p:grpSpPr>
        <p:cxnSp>
          <p:nvCxnSpPr>
            <p:cNvPr id="30" name="Conector recto 29">
              <a:extLst>
                <a:ext uri="{FF2B5EF4-FFF2-40B4-BE49-F238E27FC236}">
                  <a16:creationId xmlns:a16="http://schemas.microsoft.com/office/drawing/2014/main" id="{C0BE285A-E192-4C9C-92D0-C646AFD6CF7B}"/>
                </a:ext>
              </a:extLst>
            </p:cNvPr>
            <p:cNvCxnSpPr>
              <a:cxnSpLocks/>
            </p:cNvCxnSpPr>
            <p:nvPr/>
          </p:nvCxnSpPr>
          <p:spPr>
            <a:xfrm>
              <a:off x="1730550" y="4338238"/>
              <a:ext cx="10008000" cy="2438"/>
            </a:xfrm>
            <a:prstGeom prst="line">
              <a:avLst/>
            </a:prstGeom>
            <a:grpFill/>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Rectángulo 30">
              <a:extLst>
                <a:ext uri="{FF2B5EF4-FFF2-40B4-BE49-F238E27FC236}">
                  <a16:creationId xmlns:a16="http://schemas.microsoft.com/office/drawing/2014/main" id="{45915A66-0CB1-49C0-869D-2005AC8C15E7}"/>
                </a:ext>
              </a:extLst>
            </p:cNvPr>
            <p:cNvSpPr/>
            <p:nvPr/>
          </p:nvSpPr>
          <p:spPr>
            <a:xfrm>
              <a:off x="1962974" y="4193426"/>
              <a:ext cx="1640850" cy="29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grpSp>
      <p:cxnSp>
        <p:nvCxnSpPr>
          <p:cNvPr id="32" name="Conector recto 31">
            <a:extLst>
              <a:ext uri="{FF2B5EF4-FFF2-40B4-BE49-F238E27FC236}">
                <a16:creationId xmlns:a16="http://schemas.microsoft.com/office/drawing/2014/main" id="{988685B3-2556-44C7-9C4F-8EE69DB80B2E}"/>
              </a:ext>
            </a:extLst>
          </p:cNvPr>
          <p:cNvCxnSpPr>
            <a:cxnSpLocks/>
          </p:cNvCxnSpPr>
          <p:nvPr/>
        </p:nvCxnSpPr>
        <p:spPr>
          <a:xfrm>
            <a:off x="735200" y="4542986"/>
            <a:ext cx="10560188" cy="275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Rectángulo 32">
            <a:extLst>
              <a:ext uri="{FF2B5EF4-FFF2-40B4-BE49-F238E27FC236}">
                <a16:creationId xmlns:a16="http://schemas.microsoft.com/office/drawing/2014/main" id="{EF91C873-6AE4-4937-AA78-860E0AECBABD}"/>
              </a:ext>
            </a:extLst>
          </p:cNvPr>
          <p:cNvSpPr/>
          <p:nvPr/>
        </p:nvSpPr>
        <p:spPr>
          <a:xfrm>
            <a:off x="7959012" y="4118435"/>
            <a:ext cx="1242138" cy="30865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cxnSp>
        <p:nvCxnSpPr>
          <p:cNvPr id="34" name="Conector recto 33">
            <a:extLst>
              <a:ext uri="{FF2B5EF4-FFF2-40B4-BE49-F238E27FC236}">
                <a16:creationId xmlns:a16="http://schemas.microsoft.com/office/drawing/2014/main" id="{EF00CBA6-1D33-44AB-889F-EB9EDF948FC6}"/>
              </a:ext>
            </a:extLst>
          </p:cNvPr>
          <p:cNvCxnSpPr>
            <a:cxnSpLocks/>
            <a:endCxn id="56" idx="6"/>
          </p:cNvCxnSpPr>
          <p:nvPr/>
        </p:nvCxnSpPr>
        <p:spPr>
          <a:xfrm flipV="1">
            <a:off x="1885899" y="2739326"/>
            <a:ext cx="9409489" cy="1488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Elipse 34">
            <a:extLst>
              <a:ext uri="{FF2B5EF4-FFF2-40B4-BE49-F238E27FC236}">
                <a16:creationId xmlns:a16="http://schemas.microsoft.com/office/drawing/2014/main" id="{BA34BB35-95F7-4CC2-9912-A4A1F0CE543F}"/>
              </a:ext>
            </a:extLst>
          </p:cNvPr>
          <p:cNvSpPr/>
          <p:nvPr/>
        </p:nvSpPr>
        <p:spPr>
          <a:xfrm>
            <a:off x="2128988"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36" name="Elipse 35">
            <a:extLst>
              <a:ext uri="{FF2B5EF4-FFF2-40B4-BE49-F238E27FC236}">
                <a16:creationId xmlns:a16="http://schemas.microsoft.com/office/drawing/2014/main" id="{AAAB6BD9-57C3-49D6-9FFA-69BF400B4F8F}"/>
              </a:ext>
            </a:extLst>
          </p:cNvPr>
          <p:cNvSpPr/>
          <p:nvPr/>
        </p:nvSpPr>
        <p:spPr>
          <a:xfrm>
            <a:off x="2966779"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37" name="Elipse 36">
            <a:extLst>
              <a:ext uri="{FF2B5EF4-FFF2-40B4-BE49-F238E27FC236}">
                <a16:creationId xmlns:a16="http://schemas.microsoft.com/office/drawing/2014/main" id="{BDBCF73E-5444-4D16-AC9A-8A39A82CFF40}"/>
              </a:ext>
            </a:extLst>
          </p:cNvPr>
          <p:cNvSpPr/>
          <p:nvPr/>
        </p:nvSpPr>
        <p:spPr>
          <a:xfrm>
            <a:off x="3787206"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38" name="Elipse 37">
            <a:extLst>
              <a:ext uri="{FF2B5EF4-FFF2-40B4-BE49-F238E27FC236}">
                <a16:creationId xmlns:a16="http://schemas.microsoft.com/office/drawing/2014/main" id="{B7D2F39C-10A3-422D-A4DB-1C9400237EFB}"/>
              </a:ext>
            </a:extLst>
          </p:cNvPr>
          <p:cNvSpPr/>
          <p:nvPr/>
        </p:nvSpPr>
        <p:spPr>
          <a:xfrm>
            <a:off x="4598951"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39" name="CuadroTexto 38">
            <a:extLst>
              <a:ext uri="{FF2B5EF4-FFF2-40B4-BE49-F238E27FC236}">
                <a16:creationId xmlns:a16="http://schemas.microsoft.com/office/drawing/2014/main" id="{9C82ECE5-2ADC-4E2E-A1D6-7AE61F1B1976}"/>
              </a:ext>
            </a:extLst>
          </p:cNvPr>
          <p:cNvSpPr txBox="1"/>
          <p:nvPr/>
        </p:nvSpPr>
        <p:spPr>
          <a:xfrm>
            <a:off x="1850630" y="2313091"/>
            <a:ext cx="721034" cy="338554"/>
          </a:xfrm>
          <a:prstGeom prst="rect">
            <a:avLst/>
          </a:prstGeom>
          <a:noFill/>
        </p:spPr>
        <p:txBody>
          <a:bodyPr wrap="square" rtlCol="0">
            <a:spAutoFit/>
          </a:bodyPr>
          <a:lstStyle/>
          <a:p>
            <a:pPr algn="ctr"/>
            <a:r>
              <a:rPr lang="es-PE" sz="1600" dirty="0">
                <a:solidFill>
                  <a:srgbClr val="011642"/>
                </a:solidFill>
                <a:latin typeface="+mn-lt"/>
                <a:cs typeface="Poppins" panose="00000500000000000000" pitchFamily="2" charset="0"/>
              </a:rPr>
              <a:t>ENE</a:t>
            </a:r>
          </a:p>
        </p:txBody>
      </p:sp>
      <p:sp>
        <p:nvSpPr>
          <p:cNvPr id="40" name="CuadroTexto 39">
            <a:extLst>
              <a:ext uri="{FF2B5EF4-FFF2-40B4-BE49-F238E27FC236}">
                <a16:creationId xmlns:a16="http://schemas.microsoft.com/office/drawing/2014/main" id="{B83E29B6-A383-4EE4-B7B6-2BC5CA9C7A78}"/>
              </a:ext>
            </a:extLst>
          </p:cNvPr>
          <p:cNvSpPr txBox="1"/>
          <p:nvPr/>
        </p:nvSpPr>
        <p:spPr>
          <a:xfrm>
            <a:off x="2821311" y="2313091"/>
            <a:ext cx="594702" cy="338554"/>
          </a:xfrm>
          <a:prstGeom prst="rect">
            <a:avLst/>
          </a:prstGeom>
          <a:noFill/>
        </p:spPr>
        <p:txBody>
          <a:bodyPr wrap="square" rtlCol="0">
            <a:spAutoFit/>
          </a:bodyPr>
          <a:lstStyle/>
          <a:p>
            <a:r>
              <a:rPr lang="es-PE" sz="1600" dirty="0">
                <a:solidFill>
                  <a:srgbClr val="011642"/>
                </a:solidFill>
                <a:latin typeface="+mn-lt"/>
                <a:cs typeface="Poppins" panose="00000500000000000000" pitchFamily="2" charset="0"/>
              </a:rPr>
              <a:t>FEB</a:t>
            </a:r>
          </a:p>
        </p:txBody>
      </p:sp>
      <p:sp>
        <p:nvSpPr>
          <p:cNvPr id="41" name="CuadroTexto 40">
            <a:extLst>
              <a:ext uri="{FF2B5EF4-FFF2-40B4-BE49-F238E27FC236}">
                <a16:creationId xmlns:a16="http://schemas.microsoft.com/office/drawing/2014/main" id="{502FD8AF-DF18-4B5B-A758-1D548D5EC995}"/>
              </a:ext>
            </a:extLst>
          </p:cNvPr>
          <p:cNvSpPr txBox="1"/>
          <p:nvPr/>
        </p:nvSpPr>
        <p:spPr>
          <a:xfrm>
            <a:off x="3580143" y="2313091"/>
            <a:ext cx="682115" cy="338554"/>
          </a:xfrm>
          <a:prstGeom prst="rect">
            <a:avLst/>
          </a:prstGeom>
          <a:noFill/>
        </p:spPr>
        <p:txBody>
          <a:bodyPr wrap="square" rtlCol="0">
            <a:spAutoFit/>
          </a:bodyPr>
          <a:lstStyle/>
          <a:p>
            <a:r>
              <a:rPr lang="es-PE" sz="1600" dirty="0">
                <a:solidFill>
                  <a:srgbClr val="011642"/>
                </a:solidFill>
                <a:latin typeface="+mn-lt"/>
                <a:cs typeface="Poppins" panose="00000500000000000000" pitchFamily="2" charset="0"/>
              </a:rPr>
              <a:t>MAR</a:t>
            </a:r>
          </a:p>
        </p:txBody>
      </p:sp>
      <p:sp>
        <p:nvSpPr>
          <p:cNvPr id="42" name="CuadroTexto 41">
            <a:extLst>
              <a:ext uri="{FF2B5EF4-FFF2-40B4-BE49-F238E27FC236}">
                <a16:creationId xmlns:a16="http://schemas.microsoft.com/office/drawing/2014/main" id="{7CE7BA01-0B53-4DCD-8E3C-7DEF15E143BE}"/>
              </a:ext>
            </a:extLst>
          </p:cNvPr>
          <p:cNvSpPr txBox="1"/>
          <p:nvPr/>
        </p:nvSpPr>
        <p:spPr>
          <a:xfrm>
            <a:off x="4382308" y="2310511"/>
            <a:ext cx="758982" cy="338554"/>
          </a:xfrm>
          <a:prstGeom prst="rect">
            <a:avLst/>
          </a:prstGeom>
          <a:noFill/>
        </p:spPr>
        <p:txBody>
          <a:bodyPr wrap="square" rtlCol="0">
            <a:spAutoFit/>
          </a:bodyPr>
          <a:lstStyle/>
          <a:p>
            <a:r>
              <a:rPr lang="es-PE" sz="1600" dirty="0">
                <a:solidFill>
                  <a:srgbClr val="011642"/>
                </a:solidFill>
                <a:latin typeface="+mn-lt"/>
                <a:cs typeface="Poppins" panose="00000500000000000000" pitchFamily="2" charset="0"/>
              </a:rPr>
              <a:t>ABR</a:t>
            </a:r>
          </a:p>
        </p:txBody>
      </p:sp>
      <p:sp>
        <p:nvSpPr>
          <p:cNvPr id="43" name="Elipse 42">
            <a:extLst>
              <a:ext uri="{FF2B5EF4-FFF2-40B4-BE49-F238E27FC236}">
                <a16:creationId xmlns:a16="http://schemas.microsoft.com/office/drawing/2014/main" id="{9690669A-1FD7-4567-ADC6-A89CD398736A}"/>
              </a:ext>
            </a:extLst>
          </p:cNvPr>
          <p:cNvSpPr/>
          <p:nvPr/>
        </p:nvSpPr>
        <p:spPr>
          <a:xfrm>
            <a:off x="5408525"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44" name="CuadroTexto 43">
            <a:extLst>
              <a:ext uri="{FF2B5EF4-FFF2-40B4-BE49-F238E27FC236}">
                <a16:creationId xmlns:a16="http://schemas.microsoft.com/office/drawing/2014/main" id="{CDCE4491-238D-4063-A411-68EAFAD78109}"/>
              </a:ext>
            </a:extLst>
          </p:cNvPr>
          <p:cNvSpPr txBox="1"/>
          <p:nvPr/>
        </p:nvSpPr>
        <p:spPr>
          <a:xfrm>
            <a:off x="5196647" y="2313091"/>
            <a:ext cx="686383" cy="338554"/>
          </a:xfrm>
          <a:prstGeom prst="rect">
            <a:avLst/>
          </a:prstGeom>
          <a:noFill/>
        </p:spPr>
        <p:txBody>
          <a:bodyPr wrap="square" rtlCol="0">
            <a:spAutoFit/>
          </a:bodyPr>
          <a:lstStyle/>
          <a:p>
            <a:r>
              <a:rPr lang="es-PE" sz="1600" dirty="0">
                <a:solidFill>
                  <a:srgbClr val="011642"/>
                </a:solidFill>
                <a:latin typeface="+mn-lt"/>
                <a:cs typeface="Poppins" panose="00000500000000000000" pitchFamily="2" charset="0"/>
              </a:rPr>
              <a:t>MAY</a:t>
            </a:r>
          </a:p>
        </p:txBody>
      </p:sp>
      <p:sp>
        <p:nvSpPr>
          <p:cNvPr id="45" name="Elipse 44">
            <a:extLst>
              <a:ext uri="{FF2B5EF4-FFF2-40B4-BE49-F238E27FC236}">
                <a16:creationId xmlns:a16="http://schemas.microsoft.com/office/drawing/2014/main" id="{6B2223AB-3DA0-4220-B3E2-15CE97F39C41}"/>
              </a:ext>
            </a:extLst>
          </p:cNvPr>
          <p:cNvSpPr/>
          <p:nvPr/>
        </p:nvSpPr>
        <p:spPr>
          <a:xfrm>
            <a:off x="6224612"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46" name="CuadroTexto 45">
            <a:extLst>
              <a:ext uri="{FF2B5EF4-FFF2-40B4-BE49-F238E27FC236}">
                <a16:creationId xmlns:a16="http://schemas.microsoft.com/office/drawing/2014/main" id="{84F3157D-C24B-4D92-BC39-D5F904DE9507}"/>
              </a:ext>
            </a:extLst>
          </p:cNvPr>
          <p:cNvSpPr txBox="1"/>
          <p:nvPr/>
        </p:nvSpPr>
        <p:spPr>
          <a:xfrm>
            <a:off x="6047601" y="2313091"/>
            <a:ext cx="594702" cy="338554"/>
          </a:xfrm>
          <a:prstGeom prst="rect">
            <a:avLst/>
          </a:prstGeom>
          <a:noFill/>
        </p:spPr>
        <p:txBody>
          <a:bodyPr wrap="square" rtlCol="0">
            <a:spAutoFit/>
          </a:bodyPr>
          <a:lstStyle/>
          <a:p>
            <a:r>
              <a:rPr lang="es-PE" sz="1600" dirty="0">
                <a:solidFill>
                  <a:srgbClr val="011642"/>
                </a:solidFill>
                <a:latin typeface="+mn-lt"/>
                <a:cs typeface="Poppins" panose="00000500000000000000" pitchFamily="2" charset="0"/>
              </a:rPr>
              <a:t>JUN</a:t>
            </a:r>
          </a:p>
        </p:txBody>
      </p:sp>
      <p:sp>
        <p:nvSpPr>
          <p:cNvPr id="47" name="Elipse 46">
            <a:extLst>
              <a:ext uri="{FF2B5EF4-FFF2-40B4-BE49-F238E27FC236}">
                <a16:creationId xmlns:a16="http://schemas.microsoft.com/office/drawing/2014/main" id="{41E8E14A-DB75-4FE5-8226-86D25FBDB237}"/>
              </a:ext>
            </a:extLst>
          </p:cNvPr>
          <p:cNvSpPr/>
          <p:nvPr/>
        </p:nvSpPr>
        <p:spPr>
          <a:xfrm>
            <a:off x="7049375"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48" name="CuadroTexto 47">
            <a:extLst>
              <a:ext uri="{FF2B5EF4-FFF2-40B4-BE49-F238E27FC236}">
                <a16:creationId xmlns:a16="http://schemas.microsoft.com/office/drawing/2014/main" id="{095A06D3-72EB-473D-B481-99E89FED942D}"/>
              </a:ext>
            </a:extLst>
          </p:cNvPr>
          <p:cNvSpPr txBox="1"/>
          <p:nvPr/>
        </p:nvSpPr>
        <p:spPr>
          <a:xfrm>
            <a:off x="6869554" y="2313091"/>
            <a:ext cx="664969" cy="338554"/>
          </a:xfrm>
          <a:prstGeom prst="rect">
            <a:avLst/>
          </a:prstGeom>
          <a:noFill/>
          <a:ln>
            <a:noFill/>
          </a:ln>
        </p:spPr>
        <p:txBody>
          <a:bodyPr wrap="square" rtlCol="0">
            <a:spAutoFit/>
          </a:bodyPr>
          <a:lstStyle/>
          <a:p>
            <a:r>
              <a:rPr lang="es-PE" sz="1600" dirty="0">
                <a:solidFill>
                  <a:srgbClr val="011642"/>
                </a:solidFill>
                <a:latin typeface="+mn-lt"/>
                <a:cs typeface="Poppins" panose="00000500000000000000" pitchFamily="2" charset="0"/>
              </a:rPr>
              <a:t>JUL</a:t>
            </a:r>
          </a:p>
        </p:txBody>
      </p:sp>
      <p:sp>
        <p:nvSpPr>
          <p:cNvPr id="49" name="Elipse 48">
            <a:extLst>
              <a:ext uri="{FF2B5EF4-FFF2-40B4-BE49-F238E27FC236}">
                <a16:creationId xmlns:a16="http://schemas.microsoft.com/office/drawing/2014/main" id="{CBEC496C-8D4C-46BD-A325-7CB16B364DE8}"/>
              </a:ext>
            </a:extLst>
          </p:cNvPr>
          <p:cNvSpPr/>
          <p:nvPr/>
        </p:nvSpPr>
        <p:spPr>
          <a:xfrm>
            <a:off x="7875234"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50" name="Elipse 49">
            <a:extLst>
              <a:ext uri="{FF2B5EF4-FFF2-40B4-BE49-F238E27FC236}">
                <a16:creationId xmlns:a16="http://schemas.microsoft.com/office/drawing/2014/main" id="{4A3119F9-43CC-4ACC-928D-5F65F1FCF1C0}"/>
              </a:ext>
            </a:extLst>
          </p:cNvPr>
          <p:cNvSpPr/>
          <p:nvPr/>
        </p:nvSpPr>
        <p:spPr>
          <a:xfrm>
            <a:off x="8709708"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51" name="Elipse 50">
            <a:extLst>
              <a:ext uri="{FF2B5EF4-FFF2-40B4-BE49-F238E27FC236}">
                <a16:creationId xmlns:a16="http://schemas.microsoft.com/office/drawing/2014/main" id="{D8076721-B1E2-4808-A3B3-51F9AF23692A}"/>
              </a:ext>
            </a:extLst>
          </p:cNvPr>
          <p:cNvSpPr/>
          <p:nvPr/>
        </p:nvSpPr>
        <p:spPr>
          <a:xfrm>
            <a:off x="9527343"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52" name="CuadroTexto 51">
            <a:extLst>
              <a:ext uri="{FF2B5EF4-FFF2-40B4-BE49-F238E27FC236}">
                <a16:creationId xmlns:a16="http://schemas.microsoft.com/office/drawing/2014/main" id="{0B05ECFD-0D2E-43F9-9377-6829CF5A68D4}"/>
              </a:ext>
            </a:extLst>
          </p:cNvPr>
          <p:cNvSpPr txBox="1"/>
          <p:nvPr/>
        </p:nvSpPr>
        <p:spPr>
          <a:xfrm>
            <a:off x="7678462" y="2313091"/>
            <a:ext cx="648966" cy="338554"/>
          </a:xfrm>
          <a:prstGeom prst="rect">
            <a:avLst/>
          </a:prstGeom>
          <a:noFill/>
        </p:spPr>
        <p:txBody>
          <a:bodyPr wrap="square" rtlCol="0">
            <a:spAutoFit/>
          </a:bodyPr>
          <a:lstStyle/>
          <a:p>
            <a:r>
              <a:rPr lang="es-PE" sz="1600" dirty="0">
                <a:solidFill>
                  <a:srgbClr val="011642"/>
                </a:solidFill>
                <a:latin typeface="+mn-lt"/>
                <a:cs typeface="Poppins" panose="00000500000000000000" pitchFamily="2" charset="0"/>
              </a:rPr>
              <a:t>AGO</a:t>
            </a:r>
          </a:p>
        </p:txBody>
      </p:sp>
      <p:sp>
        <p:nvSpPr>
          <p:cNvPr id="53" name="CuadroTexto 52">
            <a:extLst>
              <a:ext uri="{FF2B5EF4-FFF2-40B4-BE49-F238E27FC236}">
                <a16:creationId xmlns:a16="http://schemas.microsoft.com/office/drawing/2014/main" id="{BC231A9C-0A80-4458-8A69-29B4363FE8EB}"/>
              </a:ext>
            </a:extLst>
          </p:cNvPr>
          <p:cNvSpPr txBox="1"/>
          <p:nvPr/>
        </p:nvSpPr>
        <p:spPr>
          <a:xfrm>
            <a:off x="8542636" y="2313091"/>
            <a:ext cx="896117" cy="338554"/>
          </a:xfrm>
          <a:prstGeom prst="rect">
            <a:avLst/>
          </a:prstGeom>
          <a:noFill/>
        </p:spPr>
        <p:txBody>
          <a:bodyPr wrap="square" rtlCol="0">
            <a:spAutoFit/>
          </a:bodyPr>
          <a:lstStyle/>
          <a:p>
            <a:r>
              <a:rPr lang="es-PE" sz="1600" dirty="0">
                <a:solidFill>
                  <a:srgbClr val="011642"/>
                </a:solidFill>
                <a:latin typeface="+mn-lt"/>
                <a:cs typeface="Poppins" panose="00000500000000000000" pitchFamily="2" charset="0"/>
              </a:rPr>
              <a:t>SET</a:t>
            </a:r>
          </a:p>
        </p:txBody>
      </p:sp>
      <p:sp>
        <p:nvSpPr>
          <p:cNvPr id="54" name="CuadroTexto 53">
            <a:extLst>
              <a:ext uri="{FF2B5EF4-FFF2-40B4-BE49-F238E27FC236}">
                <a16:creationId xmlns:a16="http://schemas.microsoft.com/office/drawing/2014/main" id="{9CC80E27-35A2-4158-AB49-A3113EED5DBD}"/>
              </a:ext>
            </a:extLst>
          </p:cNvPr>
          <p:cNvSpPr txBox="1"/>
          <p:nvPr/>
        </p:nvSpPr>
        <p:spPr>
          <a:xfrm>
            <a:off x="9350343" y="2313091"/>
            <a:ext cx="896117" cy="338554"/>
          </a:xfrm>
          <a:prstGeom prst="rect">
            <a:avLst/>
          </a:prstGeom>
          <a:noFill/>
        </p:spPr>
        <p:txBody>
          <a:bodyPr wrap="square" rtlCol="0">
            <a:spAutoFit/>
          </a:bodyPr>
          <a:lstStyle/>
          <a:p>
            <a:r>
              <a:rPr lang="es-PE" sz="1600" dirty="0">
                <a:solidFill>
                  <a:srgbClr val="011642"/>
                </a:solidFill>
                <a:latin typeface="+mn-lt"/>
                <a:cs typeface="Poppins" panose="00000500000000000000" pitchFamily="2" charset="0"/>
              </a:rPr>
              <a:t>OCT</a:t>
            </a:r>
          </a:p>
        </p:txBody>
      </p:sp>
      <p:sp>
        <p:nvSpPr>
          <p:cNvPr id="55" name="Elipse 54">
            <a:extLst>
              <a:ext uri="{FF2B5EF4-FFF2-40B4-BE49-F238E27FC236}">
                <a16:creationId xmlns:a16="http://schemas.microsoft.com/office/drawing/2014/main" id="{6ED17271-CDEC-4367-9F76-BF249FD6DA55}"/>
              </a:ext>
            </a:extLst>
          </p:cNvPr>
          <p:cNvSpPr/>
          <p:nvPr/>
        </p:nvSpPr>
        <p:spPr>
          <a:xfrm>
            <a:off x="10345324"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56" name="Elipse 55">
            <a:extLst>
              <a:ext uri="{FF2B5EF4-FFF2-40B4-BE49-F238E27FC236}">
                <a16:creationId xmlns:a16="http://schemas.microsoft.com/office/drawing/2014/main" id="{E588BF38-91BF-4678-9FDF-B67D5720BFDE}"/>
              </a:ext>
            </a:extLst>
          </p:cNvPr>
          <p:cNvSpPr/>
          <p:nvPr/>
        </p:nvSpPr>
        <p:spPr>
          <a:xfrm>
            <a:off x="11095707"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57" name="CuadroTexto 56">
            <a:extLst>
              <a:ext uri="{FF2B5EF4-FFF2-40B4-BE49-F238E27FC236}">
                <a16:creationId xmlns:a16="http://schemas.microsoft.com/office/drawing/2014/main" id="{62F3649B-8555-4DB8-81BA-2DBA7E77006E}"/>
              </a:ext>
            </a:extLst>
          </p:cNvPr>
          <p:cNvSpPr txBox="1"/>
          <p:nvPr/>
        </p:nvSpPr>
        <p:spPr>
          <a:xfrm>
            <a:off x="10152773" y="2313091"/>
            <a:ext cx="896117" cy="338554"/>
          </a:xfrm>
          <a:prstGeom prst="rect">
            <a:avLst/>
          </a:prstGeom>
          <a:noFill/>
        </p:spPr>
        <p:txBody>
          <a:bodyPr wrap="square" rtlCol="0">
            <a:spAutoFit/>
          </a:bodyPr>
          <a:lstStyle/>
          <a:p>
            <a:r>
              <a:rPr lang="es-PE" sz="1600" dirty="0">
                <a:solidFill>
                  <a:srgbClr val="011642"/>
                </a:solidFill>
                <a:latin typeface="+mn-lt"/>
                <a:cs typeface="Poppins" panose="00000500000000000000" pitchFamily="2" charset="0"/>
              </a:rPr>
              <a:t>NOV</a:t>
            </a:r>
          </a:p>
        </p:txBody>
      </p:sp>
      <p:sp>
        <p:nvSpPr>
          <p:cNvPr id="58" name="CuadroTexto 57">
            <a:extLst>
              <a:ext uri="{FF2B5EF4-FFF2-40B4-BE49-F238E27FC236}">
                <a16:creationId xmlns:a16="http://schemas.microsoft.com/office/drawing/2014/main" id="{13206BD1-79D0-45C9-BA59-6885F4355F3C}"/>
              </a:ext>
            </a:extLst>
          </p:cNvPr>
          <p:cNvSpPr txBox="1"/>
          <p:nvPr/>
        </p:nvSpPr>
        <p:spPr>
          <a:xfrm>
            <a:off x="10946544" y="2313091"/>
            <a:ext cx="896117" cy="338554"/>
          </a:xfrm>
          <a:prstGeom prst="rect">
            <a:avLst/>
          </a:prstGeom>
          <a:noFill/>
        </p:spPr>
        <p:txBody>
          <a:bodyPr wrap="square" rtlCol="0">
            <a:spAutoFit/>
          </a:bodyPr>
          <a:lstStyle/>
          <a:p>
            <a:r>
              <a:rPr lang="es-PE" sz="1600" dirty="0">
                <a:solidFill>
                  <a:srgbClr val="011642"/>
                </a:solidFill>
                <a:latin typeface="+mn-lt"/>
                <a:cs typeface="Poppins" panose="00000500000000000000" pitchFamily="2" charset="0"/>
              </a:rPr>
              <a:t>DIC</a:t>
            </a:r>
          </a:p>
        </p:txBody>
      </p:sp>
      <p:sp>
        <p:nvSpPr>
          <p:cNvPr id="59" name="CuadroTexto 58">
            <a:extLst>
              <a:ext uri="{FF2B5EF4-FFF2-40B4-BE49-F238E27FC236}">
                <a16:creationId xmlns:a16="http://schemas.microsoft.com/office/drawing/2014/main" id="{E20CD892-B0C9-45D8-977A-9E98AFCFB976}"/>
              </a:ext>
            </a:extLst>
          </p:cNvPr>
          <p:cNvSpPr txBox="1"/>
          <p:nvPr/>
        </p:nvSpPr>
        <p:spPr>
          <a:xfrm>
            <a:off x="2193838" y="5188407"/>
            <a:ext cx="1355676" cy="307777"/>
          </a:xfrm>
          <a:prstGeom prst="rect">
            <a:avLst/>
          </a:prstGeom>
          <a:noFill/>
        </p:spPr>
        <p:txBody>
          <a:bodyPr wrap="square" rtlCol="0">
            <a:spAutoFit/>
          </a:bodyPr>
          <a:lstStyle/>
          <a:p>
            <a:pPr algn="ctr"/>
            <a:r>
              <a:rPr lang="es-PE" sz="1400" b="1" dirty="0">
                <a:solidFill>
                  <a:schemeClr val="bg1"/>
                </a:solidFill>
                <a:latin typeface="+mn-lt"/>
                <a:cs typeface="Calibri" panose="020F0502020204030204" pitchFamily="34" charset="0"/>
              </a:rPr>
              <a:t>Enero 2025</a:t>
            </a:r>
          </a:p>
        </p:txBody>
      </p:sp>
      <p:sp>
        <p:nvSpPr>
          <p:cNvPr id="60" name="CuadroTexto 59">
            <a:extLst>
              <a:ext uri="{FF2B5EF4-FFF2-40B4-BE49-F238E27FC236}">
                <a16:creationId xmlns:a16="http://schemas.microsoft.com/office/drawing/2014/main" id="{DF885AD4-CA3D-43BF-B08E-6AFAA4246F6A}"/>
              </a:ext>
            </a:extLst>
          </p:cNvPr>
          <p:cNvSpPr txBox="1"/>
          <p:nvPr/>
        </p:nvSpPr>
        <p:spPr>
          <a:xfrm>
            <a:off x="8002945" y="4103044"/>
            <a:ext cx="1407733" cy="307777"/>
          </a:xfrm>
          <a:prstGeom prst="rect">
            <a:avLst/>
          </a:prstGeom>
          <a:noFill/>
          <a:ln>
            <a:noFill/>
          </a:ln>
        </p:spPr>
        <p:txBody>
          <a:bodyPr wrap="square" rtlCol="0">
            <a:spAutoFit/>
          </a:bodyPr>
          <a:lstStyle/>
          <a:p>
            <a:r>
              <a:rPr lang="es-PE" sz="1400" b="1" dirty="0">
                <a:solidFill>
                  <a:schemeClr val="bg1"/>
                </a:solidFill>
                <a:latin typeface="+mn-lt"/>
                <a:cs typeface="Calibri" panose="020F0502020204030204" pitchFamily="34" charset="0"/>
              </a:rPr>
              <a:t>Evaluación</a:t>
            </a:r>
          </a:p>
        </p:txBody>
      </p:sp>
      <p:sp>
        <p:nvSpPr>
          <p:cNvPr id="61" name="CuadroTexto 60">
            <a:extLst>
              <a:ext uri="{FF2B5EF4-FFF2-40B4-BE49-F238E27FC236}">
                <a16:creationId xmlns:a16="http://schemas.microsoft.com/office/drawing/2014/main" id="{526BFF21-FD91-4F1B-A2C9-8ADBA8F0F025}"/>
              </a:ext>
            </a:extLst>
          </p:cNvPr>
          <p:cNvSpPr txBox="1"/>
          <p:nvPr/>
        </p:nvSpPr>
        <p:spPr>
          <a:xfrm>
            <a:off x="325344" y="2988824"/>
            <a:ext cx="1531024" cy="584775"/>
          </a:xfrm>
          <a:prstGeom prst="rect">
            <a:avLst/>
          </a:prstGeom>
          <a:noFill/>
        </p:spPr>
        <p:txBody>
          <a:bodyPr wrap="square" rtlCol="0">
            <a:spAutoFit/>
          </a:bodyPr>
          <a:lstStyle/>
          <a:p>
            <a:r>
              <a:rPr lang="es-PE" sz="1200" b="1" dirty="0">
                <a:solidFill>
                  <a:srgbClr val="002060"/>
                </a:solidFill>
                <a:latin typeface="+mn-lt"/>
                <a:cs typeface="Poppins" pitchFamily="2" charset="77"/>
              </a:rPr>
              <a:t>Reasignación</a:t>
            </a:r>
            <a:r>
              <a:rPr lang="es-PE" sz="1200" dirty="0">
                <a:solidFill>
                  <a:srgbClr val="002060"/>
                </a:solidFill>
                <a:latin typeface="+mn-lt"/>
                <a:cs typeface="Poppins" pitchFamily="2" charset="77"/>
              </a:rPr>
              <a:t> </a:t>
            </a:r>
          </a:p>
          <a:p>
            <a:r>
              <a:rPr lang="es-PE" sz="1000" dirty="0">
                <a:solidFill>
                  <a:srgbClr val="002060"/>
                </a:solidFill>
                <a:latin typeface="+mn-lt"/>
                <a:cs typeface="Poppins" pitchFamily="2" charset="77"/>
              </a:rPr>
              <a:t>(resto del año por emergencia y salud) </a:t>
            </a:r>
          </a:p>
        </p:txBody>
      </p:sp>
      <p:sp>
        <p:nvSpPr>
          <p:cNvPr id="62" name="CuadroTexto 61">
            <a:extLst>
              <a:ext uri="{FF2B5EF4-FFF2-40B4-BE49-F238E27FC236}">
                <a16:creationId xmlns:a16="http://schemas.microsoft.com/office/drawing/2014/main" id="{49468979-7B2C-4395-919D-A1DADBFD5003}"/>
              </a:ext>
            </a:extLst>
          </p:cNvPr>
          <p:cNvSpPr txBox="1"/>
          <p:nvPr/>
        </p:nvSpPr>
        <p:spPr>
          <a:xfrm>
            <a:off x="325344" y="3708149"/>
            <a:ext cx="1537899" cy="276999"/>
          </a:xfrm>
          <a:prstGeom prst="rect">
            <a:avLst/>
          </a:prstGeom>
          <a:noFill/>
        </p:spPr>
        <p:txBody>
          <a:bodyPr wrap="square" rtlCol="0">
            <a:spAutoFit/>
          </a:bodyPr>
          <a:lstStyle/>
          <a:p>
            <a:r>
              <a:rPr lang="es-PE" sz="1200" b="1" dirty="0">
                <a:solidFill>
                  <a:srgbClr val="002060"/>
                </a:solidFill>
                <a:latin typeface="+mn-lt"/>
                <a:cs typeface="Poppins" pitchFamily="2" charset="77"/>
              </a:rPr>
              <a:t>Encargatura</a:t>
            </a:r>
          </a:p>
        </p:txBody>
      </p:sp>
      <p:sp>
        <p:nvSpPr>
          <p:cNvPr id="63" name="CuadroTexto 62">
            <a:extLst>
              <a:ext uri="{FF2B5EF4-FFF2-40B4-BE49-F238E27FC236}">
                <a16:creationId xmlns:a16="http://schemas.microsoft.com/office/drawing/2014/main" id="{E1C70419-8549-4FC2-B3CA-3365E351B501}"/>
              </a:ext>
            </a:extLst>
          </p:cNvPr>
          <p:cNvSpPr txBox="1"/>
          <p:nvPr/>
        </p:nvSpPr>
        <p:spPr>
          <a:xfrm>
            <a:off x="312395" y="4666645"/>
            <a:ext cx="1868494" cy="276999"/>
          </a:xfrm>
          <a:prstGeom prst="rect">
            <a:avLst/>
          </a:prstGeom>
          <a:noFill/>
        </p:spPr>
        <p:txBody>
          <a:bodyPr wrap="square" rtlCol="0">
            <a:spAutoFit/>
          </a:bodyPr>
          <a:lstStyle/>
          <a:p>
            <a:r>
              <a:rPr lang="es-PE" sz="1200" b="1" dirty="0">
                <a:solidFill>
                  <a:srgbClr val="E30412"/>
                </a:solidFill>
                <a:latin typeface="+mn-lt"/>
                <a:cs typeface="Poppins" pitchFamily="2" charset="77"/>
              </a:rPr>
              <a:t>Cuadro de horas </a:t>
            </a:r>
          </a:p>
        </p:txBody>
      </p:sp>
      <p:sp>
        <p:nvSpPr>
          <p:cNvPr id="64" name="CuadroTexto 63">
            <a:extLst>
              <a:ext uri="{FF2B5EF4-FFF2-40B4-BE49-F238E27FC236}">
                <a16:creationId xmlns:a16="http://schemas.microsoft.com/office/drawing/2014/main" id="{C33749FB-7A12-441B-AA5C-5D215327F129}"/>
              </a:ext>
            </a:extLst>
          </p:cNvPr>
          <p:cNvSpPr txBox="1"/>
          <p:nvPr/>
        </p:nvSpPr>
        <p:spPr>
          <a:xfrm>
            <a:off x="325344" y="5219185"/>
            <a:ext cx="1651618" cy="276999"/>
          </a:xfrm>
          <a:prstGeom prst="rect">
            <a:avLst/>
          </a:prstGeom>
          <a:noFill/>
        </p:spPr>
        <p:txBody>
          <a:bodyPr wrap="square" rtlCol="0">
            <a:spAutoFit/>
          </a:bodyPr>
          <a:lstStyle/>
          <a:p>
            <a:r>
              <a:rPr lang="es-PE" sz="1200" b="1" dirty="0">
                <a:solidFill>
                  <a:srgbClr val="002060"/>
                </a:solidFill>
                <a:latin typeface="+mn-lt"/>
                <a:cs typeface="Poppins" pitchFamily="2" charset="77"/>
              </a:rPr>
              <a:t>Contrato Docente  </a:t>
            </a:r>
          </a:p>
        </p:txBody>
      </p:sp>
      <p:sp>
        <p:nvSpPr>
          <p:cNvPr id="65" name="CuadroTexto 64">
            <a:extLst>
              <a:ext uri="{FF2B5EF4-FFF2-40B4-BE49-F238E27FC236}">
                <a16:creationId xmlns:a16="http://schemas.microsoft.com/office/drawing/2014/main" id="{37AE9453-2F9F-4666-8258-559602E64ED1}"/>
              </a:ext>
            </a:extLst>
          </p:cNvPr>
          <p:cNvSpPr txBox="1"/>
          <p:nvPr/>
        </p:nvSpPr>
        <p:spPr>
          <a:xfrm>
            <a:off x="325344" y="4161831"/>
            <a:ext cx="1537899" cy="276999"/>
          </a:xfrm>
          <a:prstGeom prst="rect">
            <a:avLst/>
          </a:prstGeom>
          <a:noFill/>
        </p:spPr>
        <p:txBody>
          <a:bodyPr wrap="square" rtlCol="0">
            <a:spAutoFit/>
          </a:bodyPr>
          <a:lstStyle/>
          <a:p>
            <a:r>
              <a:rPr lang="es-PE" sz="1200" b="1" dirty="0">
                <a:solidFill>
                  <a:srgbClr val="002060"/>
                </a:solidFill>
                <a:latin typeface="+mn-lt"/>
                <a:cs typeface="Poppins" pitchFamily="2" charset="77"/>
              </a:rPr>
              <a:t>Racionalización</a:t>
            </a:r>
          </a:p>
        </p:txBody>
      </p:sp>
      <p:sp>
        <p:nvSpPr>
          <p:cNvPr id="66" name="CuadroTexto 65">
            <a:extLst>
              <a:ext uri="{FF2B5EF4-FFF2-40B4-BE49-F238E27FC236}">
                <a16:creationId xmlns:a16="http://schemas.microsoft.com/office/drawing/2014/main" id="{DB2C7849-A666-4A99-81D8-4FD2FBE4F885}"/>
              </a:ext>
            </a:extLst>
          </p:cNvPr>
          <p:cNvSpPr txBox="1"/>
          <p:nvPr/>
        </p:nvSpPr>
        <p:spPr>
          <a:xfrm>
            <a:off x="349339" y="2359826"/>
            <a:ext cx="1169488" cy="307777"/>
          </a:xfrm>
          <a:prstGeom prst="rect">
            <a:avLst/>
          </a:prstGeom>
          <a:noFill/>
        </p:spPr>
        <p:txBody>
          <a:bodyPr wrap="square" rtlCol="0">
            <a:spAutoFit/>
          </a:bodyPr>
          <a:lstStyle/>
          <a:p>
            <a:r>
              <a:rPr lang="es-PE" sz="1400" b="1" dirty="0">
                <a:solidFill>
                  <a:srgbClr val="002060"/>
                </a:solidFill>
                <a:latin typeface="+mn-lt"/>
                <a:cs typeface="Poppins" pitchFamily="2" charset="77"/>
              </a:rPr>
              <a:t>Procesos </a:t>
            </a:r>
          </a:p>
        </p:txBody>
      </p:sp>
      <p:cxnSp>
        <p:nvCxnSpPr>
          <p:cNvPr id="67" name="Conector recto 66">
            <a:extLst>
              <a:ext uri="{FF2B5EF4-FFF2-40B4-BE49-F238E27FC236}">
                <a16:creationId xmlns:a16="http://schemas.microsoft.com/office/drawing/2014/main" id="{9C63A937-DF6E-4B22-B603-00CE61DE6147}"/>
              </a:ext>
            </a:extLst>
          </p:cNvPr>
          <p:cNvCxnSpPr>
            <a:cxnSpLocks/>
          </p:cNvCxnSpPr>
          <p:nvPr/>
        </p:nvCxnSpPr>
        <p:spPr>
          <a:xfrm>
            <a:off x="7166923" y="3292488"/>
            <a:ext cx="4111754" cy="1025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A5C5E76F-B3DC-4157-AC4A-51298D72DB55}"/>
              </a:ext>
            </a:extLst>
          </p:cNvPr>
          <p:cNvCxnSpPr>
            <a:cxnSpLocks/>
          </p:cNvCxnSpPr>
          <p:nvPr/>
        </p:nvCxnSpPr>
        <p:spPr>
          <a:xfrm>
            <a:off x="1891545" y="3844838"/>
            <a:ext cx="915734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70" name="Rectángulo: esquinas redondeadas 69">
            <a:extLst>
              <a:ext uri="{FF2B5EF4-FFF2-40B4-BE49-F238E27FC236}">
                <a16:creationId xmlns:a16="http://schemas.microsoft.com/office/drawing/2014/main" id="{CD270424-BA2A-4D20-B699-FBCBC0451A87}"/>
              </a:ext>
            </a:extLst>
          </p:cNvPr>
          <p:cNvSpPr/>
          <p:nvPr/>
        </p:nvSpPr>
        <p:spPr>
          <a:xfrm>
            <a:off x="423155" y="5745405"/>
            <a:ext cx="5459875" cy="903021"/>
          </a:xfrm>
          <a:prstGeom prst="roundRect">
            <a:avLst>
              <a:gd name="adj" fmla="val 175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1" name="CuadroTexto 70">
            <a:extLst>
              <a:ext uri="{FF2B5EF4-FFF2-40B4-BE49-F238E27FC236}">
                <a16:creationId xmlns:a16="http://schemas.microsoft.com/office/drawing/2014/main" id="{9FB264FA-3CA5-49CE-9A73-68FC388F3035}"/>
              </a:ext>
            </a:extLst>
          </p:cNvPr>
          <p:cNvSpPr txBox="1"/>
          <p:nvPr/>
        </p:nvSpPr>
        <p:spPr>
          <a:xfrm>
            <a:off x="438824" y="5881245"/>
            <a:ext cx="5444206" cy="738664"/>
          </a:xfrm>
          <a:prstGeom prst="rect">
            <a:avLst/>
          </a:prstGeom>
          <a:noFill/>
        </p:spPr>
        <p:txBody>
          <a:bodyPr wrap="square" rtlCol="0">
            <a:spAutoFit/>
          </a:bodyPr>
          <a:lstStyle/>
          <a:p>
            <a:pPr algn="just"/>
            <a:r>
              <a:rPr lang="es-PE" sz="1400" b="1" dirty="0">
                <a:solidFill>
                  <a:srgbClr val="002060"/>
                </a:solidFill>
                <a:latin typeface="+mn-lt"/>
                <a:cs typeface="Poppins" pitchFamily="2" charset="77"/>
              </a:rPr>
              <a:t>N.° de IIEE que formulan sus cuadros de horas</a:t>
            </a:r>
          </a:p>
          <a:p>
            <a:pPr algn="just"/>
            <a:r>
              <a:rPr lang="es-PE" sz="1400" dirty="0">
                <a:solidFill>
                  <a:srgbClr val="002060"/>
                </a:solidFill>
                <a:latin typeface="+mn-lt"/>
                <a:cs typeface="Poppins" pitchFamily="2" charset="77"/>
              </a:rPr>
              <a:t>EBR Secundaria:  10, 156</a:t>
            </a:r>
          </a:p>
          <a:p>
            <a:r>
              <a:rPr lang="es-PE" sz="1400" dirty="0">
                <a:solidFill>
                  <a:srgbClr val="002060"/>
                </a:solidFill>
                <a:latin typeface="+mn-lt"/>
                <a:cs typeface="Poppins" pitchFamily="2" charset="77"/>
              </a:rPr>
              <a:t>EBA Ciclo avanzado: 787</a:t>
            </a:r>
          </a:p>
        </p:txBody>
      </p:sp>
      <p:pic>
        <p:nvPicPr>
          <p:cNvPr id="72" name="Imagen 71">
            <a:extLst>
              <a:ext uri="{FF2B5EF4-FFF2-40B4-BE49-F238E27FC236}">
                <a16:creationId xmlns:a16="http://schemas.microsoft.com/office/drawing/2014/main" id="{90BA56A5-9DBC-4FA0-8167-3D98418799E2}"/>
              </a:ext>
            </a:extLst>
          </p:cNvPr>
          <p:cNvPicPr>
            <a:picLocks noChangeAspect="1"/>
          </p:cNvPicPr>
          <p:nvPr/>
        </p:nvPicPr>
        <p:blipFill>
          <a:blip r:embed="rId7"/>
          <a:stretch>
            <a:fillRect/>
          </a:stretch>
        </p:blipFill>
        <p:spPr>
          <a:xfrm>
            <a:off x="4944547" y="5785600"/>
            <a:ext cx="784864" cy="784864"/>
          </a:xfrm>
          <a:prstGeom prst="rect">
            <a:avLst/>
          </a:prstGeom>
        </p:spPr>
      </p:pic>
      <p:sp>
        <p:nvSpPr>
          <p:cNvPr id="6" name="Rectángulo 5">
            <a:extLst>
              <a:ext uri="{FF2B5EF4-FFF2-40B4-BE49-F238E27FC236}">
                <a16:creationId xmlns:a16="http://schemas.microsoft.com/office/drawing/2014/main" id="{4403ABFF-7D85-4CAE-B58C-CBCDC91D33B1}"/>
              </a:ext>
            </a:extLst>
          </p:cNvPr>
          <p:cNvSpPr/>
          <p:nvPr/>
        </p:nvSpPr>
        <p:spPr>
          <a:xfrm>
            <a:off x="9201150" y="4111899"/>
            <a:ext cx="1186356" cy="31128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8" name="CuadroTexto 67">
            <a:extLst>
              <a:ext uri="{FF2B5EF4-FFF2-40B4-BE49-F238E27FC236}">
                <a16:creationId xmlns:a16="http://schemas.microsoft.com/office/drawing/2014/main" id="{FB5C46A7-E937-423A-AB4F-951E459D62DD}"/>
              </a:ext>
            </a:extLst>
          </p:cNvPr>
          <p:cNvSpPr txBox="1"/>
          <p:nvPr/>
        </p:nvSpPr>
        <p:spPr>
          <a:xfrm>
            <a:off x="9174259" y="4146450"/>
            <a:ext cx="1365555" cy="261610"/>
          </a:xfrm>
          <a:prstGeom prst="rect">
            <a:avLst/>
          </a:prstGeom>
          <a:noFill/>
          <a:ln>
            <a:noFill/>
          </a:ln>
        </p:spPr>
        <p:txBody>
          <a:bodyPr wrap="square" rtlCol="0">
            <a:spAutoFit/>
          </a:bodyPr>
          <a:lstStyle/>
          <a:p>
            <a:r>
              <a:rPr lang="es-ES" sz="1100" b="1" dirty="0">
                <a:solidFill>
                  <a:schemeClr val="bg1"/>
                </a:solidFill>
                <a:latin typeface="+mn-lt"/>
                <a:cs typeface="Calibri" panose="020F0502020204030204" pitchFamily="34" charset="0"/>
              </a:rPr>
              <a:t>Reordenamiento</a:t>
            </a:r>
            <a:endParaRPr lang="es-PE" sz="1100" b="1" dirty="0">
              <a:solidFill>
                <a:schemeClr val="bg1"/>
              </a:solidFill>
              <a:latin typeface="+mn-lt"/>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304712" y="4412137"/>
            <a:ext cx="7427743" cy="1325563"/>
          </a:xfrm>
          <a:prstGeom prst="rect">
            <a:avLst/>
          </a:prstGeom>
          <a:noFill/>
          <a:ln>
            <a:noFill/>
          </a:ln>
        </p:spPr>
        <p:txBody>
          <a:bodyPr spcFirstLastPara="1" wrap="square" lIns="91425" tIns="45700" rIns="91425" bIns="45700" anchor="ctr" anchorCtr="0">
            <a:normAutofit/>
          </a:bodyPr>
          <a:lstStyle/>
          <a:p>
            <a:pPr lvl="0">
              <a:buClr>
                <a:schemeClr val="lt1"/>
              </a:buClr>
              <a:buSzPts val="5400"/>
            </a:pPr>
            <a:r>
              <a:rPr lang="es-PE" sz="5600" b="1" dirty="0">
                <a:solidFill>
                  <a:schemeClr val="bg1"/>
                </a:solidFill>
                <a:latin typeface="+mj-lt"/>
                <a:cs typeface="Poppins" pitchFamily="2" charset="77"/>
              </a:rPr>
              <a:t>Hitos y lineamientos</a:t>
            </a:r>
            <a:endParaRPr sz="5600" dirty="0">
              <a:latin typeface="+mj-lt"/>
            </a:endParaRPr>
          </a:p>
        </p:txBody>
      </p:sp>
      <p:cxnSp>
        <p:nvCxnSpPr>
          <p:cNvPr id="98" name="Google Shape;98;p2"/>
          <p:cNvCxnSpPr/>
          <p:nvPr/>
        </p:nvCxnSpPr>
        <p:spPr>
          <a:xfrm>
            <a:off x="4501662" y="5721714"/>
            <a:ext cx="6893169" cy="0"/>
          </a:xfrm>
          <a:prstGeom prst="straightConnector1">
            <a:avLst/>
          </a:prstGeom>
          <a:noFill/>
          <a:ln w="12700" cap="flat" cmpd="sng">
            <a:solidFill>
              <a:srgbClr val="FFFFFF"/>
            </a:solidFill>
            <a:prstDash val="solid"/>
            <a:round/>
            <a:headEnd type="none" w="sm" len="sm"/>
            <a:tailEnd type="none" w="sm" len="sm"/>
          </a:ln>
        </p:spPr>
      </p:cxnSp>
      <p:sp>
        <p:nvSpPr>
          <p:cNvPr id="99" name="Google Shape;99;p2"/>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0" name="Google Shape;100;p2"/>
          <p:cNvPicPr preferRelativeResize="0"/>
          <p:nvPr/>
        </p:nvPicPr>
        <p:blipFill rotWithShape="1">
          <a:blip r:embed="rId4">
            <a:alphaModFix/>
          </a:blip>
          <a:srcRect/>
          <a:stretch/>
        </p:blipFill>
        <p:spPr>
          <a:xfrm>
            <a:off x="655496" y="215991"/>
            <a:ext cx="2140434" cy="429859"/>
          </a:xfrm>
          <a:prstGeom prst="rect">
            <a:avLst/>
          </a:prstGeom>
          <a:noFill/>
          <a:ln>
            <a:noFill/>
          </a:ln>
        </p:spPr>
      </p:pic>
      <p:pic>
        <p:nvPicPr>
          <p:cNvPr id="101" name="Google Shape;101;p2"/>
          <p:cNvPicPr preferRelativeResize="0"/>
          <p:nvPr/>
        </p:nvPicPr>
        <p:blipFill>
          <a:blip r:embed="rId5">
            <a:alphaModFix/>
          </a:blip>
          <a:stretch>
            <a:fillRect/>
          </a:stretch>
        </p:blipFill>
        <p:spPr>
          <a:xfrm>
            <a:off x="10288426" y="48337"/>
            <a:ext cx="1065375" cy="703988"/>
          </a:xfrm>
          <a:prstGeom prst="rect">
            <a:avLst/>
          </a:prstGeom>
          <a:noFill/>
          <a:ln>
            <a:noFill/>
          </a:ln>
        </p:spPr>
      </p:pic>
      <p:pic>
        <p:nvPicPr>
          <p:cNvPr id="102" name="Google Shape;102;p2"/>
          <p:cNvPicPr preferRelativeResize="0"/>
          <p:nvPr/>
        </p:nvPicPr>
        <p:blipFill rotWithShape="1">
          <a:blip r:embed="rId6">
            <a:alphaModFix/>
          </a:blip>
          <a:srcRect/>
          <a:stretch/>
        </p:blipFill>
        <p:spPr>
          <a:xfrm>
            <a:off x="734657" y="173176"/>
            <a:ext cx="2061275" cy="454311"/>
          </a:xfrm>
          <a:prstGeom prst="rect">
            <a:avLst/>
          </a:prstGeom>
          <a:noFill/>
          <a:ln>
            <a:noFill/>
          </a:ln>
        </p:spPr>
      </p:pic>
      <p:pic>
        <p:nvPicPr>
          <p:cNvPr id="10" name="Imagen 9">
            <a:extLst>
              <a:ext uri="{FF2B5EF4-FFF2-40B4-BE49-F238E27FC236}">
                <a16:creationId xmlns:a16="http://schemas.microsoft.com/office/drawing/2014/main" id="{DD091787-4C79-4481-BAEE-E89B6752E259}"/>
              </a:ext>
            </a:extLst>
          </p:cNvPr>
          <p:cNvPicPr>
            <a:picLocks noChangeAspect="1"/>
          </p:cNvPicPr>
          <p:nvPr/>
        </p:nvPicPr>
        <p:blipFill>
          <a:blip r:embed="rId7">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2611863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cxnSp>
        <p:nvCxnSpPr>
          <p:cNvPr id="73" name="Google Shape;58;p13">
            <a:extLst>
              <a:ext uri="{FF2B5EF4-FFF2-40B4-BE49-F238E27FC236}">
                <a16:creationId xmlns:a16="http://schemas.microsoft.com/office/drawing/2014/main" id="{E93C69BC-544C-4765-8DEE-4E0736D9E4FE}"/>
              </a:ext>
            </a:extLst>
          </p:cNvPr>
          <p:cNvCxnSpPr>
            <a:cxnSpLocks/>
          </p:cNvCxnSpPr>
          <p:nvPr/>
        </p:nvCxnSpPr>
        <p:spPr>
          <a:xfrm>
            <a:off x="977111" y="1702937"/>
            <a:ext cx="1317202" cy="0"/>
          </a:xfrm>
          <a:prstGeom prst="straightConnector1">
            <a:avLst/>
          </a:prstGeom>
          <a:noFill/>
          <a:ln w="19050" cap="flat" cmpd="sng">
            <a:solidFill>
              <a:srgbClr val="E30412"/>
            </a:solidFill>
            <a:prstDash val="solid"/>
            <a:round/>
            <a:headEnd type="none" w="sm" len="sm"/>
            <a:tailEnd type="none" w="sm" len="sm"/>
          </a:ln>
        </p:spPr>
      </p:cxnSp>
      <p:sp>
        <p:nvSpPr>
          <p:cNvPr id="74" name="Google Shape;1662;p42">
            <a:extLst>
              <a:ext uri="{FF2B5EF4-FFF2-40B4-BE49-F238E27FC236}">
                <a16:creationId xmlns:a16="http://schemas.microsoft.com/office/drawing/2014/main" id="{E0B1E88C-743A-4602-B82F-F5CF531ED675}"/>
              </a:ext>
            </a:extLst>
          </p:cNvPr>
          <p:cNvSpPr/>
          <p:nvPr/>
        </p:nvSpPr>
        <p:spPr>
          <a:xfrm>
            <a:off x="8705201" y="1813321"/>
            <a:ext cx="2681200" cy="1244400"/>
          </a:xfrm>
          <a:prstGeom prst="rightArrow">
            <a:avLst>
              <a:gd name="adj1" fmla="val 61398"/>
              <a:gd name="adj2" fmla="val 69307"/>
            </a:avLst>
          </a:prstGeom>
          <a:solidFill>
            <a:srgbClr val="002060"/>
          </a:solidFill>
          <a:ln w="57150">
            <a:solidFill>
              <a:schemeClr val="bg1"/>
            </a:solidFill>
          </a:ln>
        </p:spPr>
        <p:txBody>
          <a:bodyPr spcFirstLastPara="1" wrap="square" lIns="121900" tIns="121900" rIns="121900" bIns="121900" anchor="ctr" anchorCtr="0">
            <a:noAutofit/>
          </a:bodyPr>
          <a:lstStyle/>
          <a:p>
            <a:endParaRPr sz="1867">
              <a:latin typeface="DM Sans" pitchFamily="2" charset="0"/>
            </a:endParaRPr>
          </a:p>
        </p:txBody>
      </p:sp>
      <p:sp>
        <p:nvSpPr>
          <p:cNvPr id="75" name="Google Shape;1647;p42">
            <a:extLst>
              <a:ext uri="{FF2B5EF4-FFF2-40B4-BE49-F238E27FC236}">
                <a16:creationId xmlns:a16="http://schemas.microsoft.com/office/drawing/2014/main" id="{689AAD4B-1490-4B9F-A59F-D36699422781}"/>
              </a:ext>
            </a:extLst>
          </p:cNvPr>
          <p:cNvSpPr txBox="1"/>
          <p:nvPr/>
        </p:nvSpPr>
        <p:spPr>
          <a:xfrm>
            <a:off x="558615" y="3981939"/>
            <a:ext cx="1985345" cy="1474177"/>
          </a:xfrm>
          <a:prstGeom prst="rect">
            <a:avLst/>
          </a:prstGeom>
          <a:noFill/>
          <a:ln>
            <a:noFill/>
          </a:ln>
        </p:spPr>
        <p:txBody>
          <a:bodyPr spcFirstLastPara="1" wrap="square" lIns="121900" tIns="121900" rIns="121900" bIns="121900" anchor="t" anchorCtr="0">
            <a:noAutofit/>
          </a:bodyPr>
          <a:lstStyle/>
          <a:p>
            <a:pPr algn="ctr"/>
            <a:r>
              <a:rPr lang="es-PE" sz="1600" dirty="0">
                <a:solidFill>
                  <a:srgbClr val="002060"/>
                </a:solidFill>
                <a:latin typeface="+mn-lt"/>
                <a:cs typeface="Poppins" pitchFamily="2" charset="77"/>
                <a:sym typeface="Roboto"/>
              </a:rPr>
              <a:t>IE </a:t>
            </a:r>
            <a:r>
              <a:rPr lang="es-PE" sz="1600" b="1" dirty="0">
                <a:solidFill>
                  <a:srgbClr val="002060"/>
                </a:solidFill>
                <a:latin typeface="+mn-lt"/>
                <a:cs typeface="Poppins" pitchFamily="2" charset="77"/>
                <a:sym typeface="Roboto"/>
              </a:rPr>
              <a:t>formula / presenta</a:t>
            </a:r>
          </a:p>
          <a:p>
            <a:pPr algn="ctr"/>
            <a:r>
              <a:rPr lang="es-PE" sz="1600" dirty="0">
                <a:solidFill>
                  <a:srgbClr val="002060"/>
                </a:solidFill>
                <a:latin typeface="+mn-lt"/>
                <a:cs typeface="Poppins" pitchFamily="2" charset="77"/>
                <a:sym typeface="Roboto"/>
              </a:rPr>
              <a:t>anteproyecto de</a:t>
            </a:r>
          </a:p>
          <a:p>
            <a:pPr algn="ctr"/>
            <a:r>
              <a:rPr lang="es-PE" sz="1600" dirty="0">
                <a:solidFill>
                  <a:srgbClr val="002060"/>
                </a:solidFill>
                <a:latin typeface="+mn-lt"/>
                <a:cs typeface="Poppins" pitchFamily="2" charset="77"/>
                <a:sym typeface="Roboto"/>
              </a:rPr>
              <a:t>cuadro de horas </a:t>
            </a:r>
            <a:endParaRPr sz="1600" dirty="0">
              <a:solidFill>
                <a:srgbClr val="002060"/>
              </a:solidFill>
              <a:latin typeface="+mn-lt"/>
              <a:cs typeface="Poppins" pitchFamily="2" charset="77"/>
              <a:sym typeface="Roboto"/>
            </a:endParaRPr>
          </a:p>
        </p:txBody>
      </p:sp>
      <p:sp>
        <p:nvSpPr>
          <p:cNvPr id="76" name="Google Shape;1650;p42">
            <a:extLst>
              <a:ext uri="{FF2B5EF4-FFF2-40B4-BE49-F238E27FC236}">
                <a16:creationId xmlns:a16="http://schemas.microsoft.com/office/drawing/2014/main" id="{CC59B76B-D879-4085-BE3A-5789A9633ECB}"/>
              </a:ext>
            </a:extLst>
          </p:cNvPr>
          <p:cNvSpPr txBox="1"/>
          <p:nvPr/>
        </p:nvSpPr>
        <p:spPr>
          <a:xfrm>
            <a:off x="2632863" y="3949698"/>
            <a:ext cx="2015699" cy="1488264"/>
          </a:xfrm>
          <a:prstGeom prst="rect">
            <a:avLst/>
          </a:prstGeom>
          <a:noFill/>
          <a:ln>
            <a:noFill/>
          </a:ln>
        </p:spPr>
        <p:txBody>
          <a:bodyPr spcFirstLastPara="1" wrap="square" lIns="121900" tIns="121900" rIns="121900" bIns="121900" anchor="t" anchorCtr="0">
            <a:noAutofit/>
          </a:bodyPr>
          <a:lstStyle/>
          <a:p>
            <a:pPr algn="ctr"/>
            <a:r>
              <a:rPr lang="es-MX" sz="1600" dirty="0">
                <a:solidFill>
                  <a:srgbClr val="002060"/>
                </a:solidFill>
                <a:latin typeface="+mn-lt"/>
                <a:cs typeface="Poppins" pitchFamily="2" charset="77"/>
                <a:sym typeface="Roboto"/>
              </a:rPr>
              <a:t>Comité</a:t>
            </a:r>
          </a:p>
          <a:p>
            <a:pPr algn="ctr"/>
            <a:r>
              <a:rPr lang="es-MX" sz="1600" dirty="0">
                <a:solidFill>
                  <a:srgbClr val="002060"/>
                </a:solidFill>
                <a:latin typeface="+mn-lt"/>
                <a:cs typeface="Poppins" pitchFamily="2" charset="77"/>
                <a:sym typeface="Roboto"/>
              </a:rPr>
              <a:t>DRE/UGEL</a:t>
            </a:r>
          </a:p>
          <a:p>
            <a:pPr algn="ctr"/>
            <a:r>
              <a:rPr lang="es-MX" sz="1600" b="1" dirty="0">
                <a:solidFill>
                  <a:srgbClr val="002060"/>
                </a:solidFill>
                <a:latin typeface="+mn-lt"/>
                <a:cs typeface="Poppins" pitchFamily="2" charset="77"/>
                <a:sym typeface="Roboto"/>
              </a:rPr>
              <a:t>revisa / observa</a:t>
            </a:r>
            <a:r>
              <a:rPr lang="es-MX" sz="1600" dirty="0">
                <a:solidFill>
                  <a:srgbClr val="002060"/>
                </a:solidFill>
                <a:latin typeface="+mn-lt"/>
                <a:cs typeface="Poppins" pitchFamily="2" charset="77"/>
                <a:sym typeface="Roboto"/>
              </a:rPr>
              <a:t> de acuerdo</a:t>
            </a:r>
          </a:p>
          <a:p>
            <a:pPr algn="ctr"/>
            <a:r>
              <a:rPr lang="es-MX" sz="1600" dirty="0">
                <a:solidFill>
                  <a:srgbClr val="002060"/>
                </a:solidFill>
                <a:latin typeface="+mn-lt"/>
                <a:cs typeface="Poppins" pitchFamily="2" charset="77"/>
                <a:sym typeface="Roboto"/>
              </a:rPr>
              <a:t>al cronograma </a:t>
            </a:r>
            <a:endParaRPr sz="1600" dirty="0">
              <a:solidFill>
                <a:srgbClr val="002060"/>
              </a:solidFill>
              <a:latin typeface="+mn-lt"/>
              <a:cs typeface="Poppins" pitchFamily="2" charset="77"/>
              <a:sym typeface="Roboto"/>
            </a:endParaRPr>
          </a:p>
        </p:txBody>
      </p:sp>
      <p:sp>
        <p:nvSpPr>
          <p:cNvPr id="77" name="Google Shape;1653;p42">
            <a:extLst>
              <a:ext uri="{FF2B5EF4-FFF2-40B4-BE49-F238E27FC236}">
                <a16:creationId xmlns:a16="http://schemas.microsoft.com/office/drawing/2014/main" id="{916CCCA4-7408-4F54-958F-881C4ADA265F}"/>
              </a:ext>
            </a:extLst>
          </p:cNvPr>
          <p:cNvSpPr txBox="1"/>
          <p:nvPr/>
        </p:nvSpPr>
        <p:spPr>
          <a:xfrm>
            <a:off x="4826726" y="3967852"/>
            <a:ext cx="1938585" cy="1488264"/>
          </a:xfrm>
          <a:prstGeom prst="rect">
            <a:avLst/>
          </a:prstGeom>
          <a:noFill/>
          <a:ln>
            <a:noFill/>
          </a:ln>
        </p:spPr>
        <p:txBody>
          <a:bodyPr spcFirstLastPara="1" wrap="square" lIns="121900" tIns="121900" rIns="121900" bIns="121900" anchor="t" anchorCtr="0">
            <a:noAutofit/>
          </a:bodyPr>
          <a:lstStyle/>
          <a:p>
            <a:pPr algn="ctr"/>
            <a:r>
              <a:rPr lang="es-MX" sz="1600" dirty="0">
                <a:solidFill>
                  <a:srgbClr val="002060"/>
                </a:solidFill>
                <a:latin typeface="+mn-lt"/>
                <a:cs typeface="Poppins" pitchFamily="2" charset="77"/>
                <a:sym typeface="Roboto"/>
              </a:rPr>
              <a:t>Comité</a:t>
            </a:r>
          </a:p>
          <a:p>
            <a:pPr algn="ctr"/>
            <a:r>
              <a:rPr lang="es-MX" sz="1600" dirty="0">
                <a:solidFill>
                  <a:srgbClr val="002060"/>
                </a:solidFill>
                <a:latin typeface="+mn-lt"/>
                <a:cs typeface="Poppins" pitchFamily="2" charset="77"/>
                <a:sym typeface="Roboto"/>
              </a:rPr>
              <a:t>DRE/UGEL</a:t>
            </a:r>
          </a:p>
          <a:p>
            <a:pPr algn="ctr"/>
            <a:r>
              <a:rPr lang="es-MX" sz="1600" b="1" dirty="0">
                <a:solidFill>
                  <a:srgbClr val="002060"/>
                </a:solidFill>
                <a:latin typeface="+mn-lt"/>
                <a:cs typeface="Poppins" pitchFamily="2" charset="77"/>
                <a:sym typeface="Roboto"/>
              </a:rPr>
              <a:t>Aprueba y remite </a:t>
            </a:r>
            <a:r>
              <a:rPr lang="es-MX" sz="1600" dirty="0">
                <a:solidFill>
                  <a:srgbClr val="002060"/>
                </a:solidFill>
                <a:latin typeface="+mn-lt"/>
                <a:cs typeface="Poppins" pitchFamily="2" charset="77"/>
                <a:sym typeface="Roboto"/>
              </a:rPr>
              <a:t>el Área de Personal </a:t>
            </a:r>
            <a:endParaRPr sz="1600" dirty="0">
              <a:solidFill>
                <a:srgbClr val="002060"/>
              </a:solidFill>
              <a:latin typeface="+mn-lt"/>
              <a:cs typeface="Poppins" pitchFamily="2" charset="77"/>
              <a:sym typeface="Roboto"/>
            </a:endParaRPr>
          </a:p>
        </p:txBody>
      </p:sp>
      <p:sp>
        <p:nvSpPr>
          <p:cNvPr id="78" name="Google Shape;1656;p42">
            <a:extLst>
              <a:ext uri="{FF2B5EF4-FFF2-40B4-BE49-F238E27FC236}">
                <a16:creationId xmlns:a16="http://schemas.microsoft.com/office/drawing/2014/main" id="{BA15DAB1-74A9-4BBE-9353-E2F9CA532C10}"/>
              </a:ext>
            </a:extLst>
          </p:cNvPr>
          <p:cNvSpPr txBox="1"/>
          <p:nvPr/>
        </p:nvSpPr>
        <p:spPr>
          <a:xfrm>
            <a:off x="7012300" y="4003730"/>
            <a:ext cx="2064557" cy="1488264"/>
          </a:xfrm>
          <a:prstGeom prst="rect">
            <a:avLst/>
          </a:prstGeom>
          <a:noFill/>
          <a:ln>
            <a:noFill/>
          </a:ln>
        </p:spPr>
        <p:txBody>
          <a:bodyPr spcFirstLastPara="1" wrap="square" lIns="121900" tIns="121900" rIns="121900" bIns="121900" anchor="t" anchorCtr="0">
            <a:noAutofit/>
          </a:bodyPr>
          <a:lstStyle/>
          <a:p>
            <a:pPr algn="ctr"/>
            <a:r>
              <a:rPr lang="es-MX" sz="1600" dirty="0">
                <a:solidFill>
                  <a:srgbClr val="002060"/>
                </a:solidFill>
                <a:latin typeface="+mn-lt"/>
                <a:cs typeface="Poppins" pitchFamily="2" charset="77"/>
                <a:sym typeface="Roboto"/>
              </a:rPr>
              <a:t>UGEL</a:t>
            </a:r>
          </a:p>
          <a:p>
            <a:pPr algn="ctr"/>
            <a:r>
              <a:rPr lang="es-MX" sz="1600" b="1" dirty="0">
                <a:solidFill>
                  <a:srgbClr val="002060"/>
                </a:solidFill>
                <a:latin typeface="+mn-lt"/>
                <a:cs typeface="Poppins" pitchFamily="2" charset="77"/>
                <a:sym typeface="Roboto"/>
              </a:rPr>
              <a:t>Emite la Resolución</a:t>
            </a:r>
          </a:p>
          <a:p>
            <a:pPr algn="ctr"/>
            <a:r>
              <a:rPr lang="es-MX" sz="1600" dirty="0">
                <a:solidFill>
                  <a:srgbClr val="002060"/>
                </a:solidFill>
                <a:latin typeface="+mn-lt"/>
                <a:cs typeface="Poppins" pitchFamily="2" charset="77"/>
                <a:sym typeface="Roboto"/>
              </a:rPr>
              <a:t>del Cuadro de</a:t>
            </a:r>
          </a:p>
          <a:p>
            <a:pPr algn="ctr"/>
            <a:r>
              <a:rPr lang="es-MX" sz="1600" dirty="0">
                <a:solidFill>
                  <a:srgbClr val="002060"/>
                </a:solidFill>
                <a:latin typeface="+mn-lt"/>
                <a:cs typeface="Poppins" pitchFamily="2" charset="77"/>
                <a:sym typeface="Roboto"/>
              </a:rPr>
              <a:t>horas aprobado</a:t>
            </a:r>
            <a:endParaRPr sz="1600" dirty="0">
              <a:solidFill>
                <a:srgbClr val="002060"/>
              </a:solidFill>
              <a:latin typeface="+mn-lt"/>
              <a:cs typeface="Poppins" pitchFamily="2" charset="77"/>
              <a:sym typeface="Roboto"/>
            </a:endParaRPr>
          </a:p>
        </p:txBody>
      </p:sp>
      <p:sp>
        <p:nvSpPr>
          <p:cNvPr id="79" name="Google Shape;1659;p42">
            <a:extLst>
              <a:ext uri="{FF2B5EF4-FFF2-40B4-BE49-F238E27FC236}">
                <a16:creationId xmlns:a16="http://schemas.microsoft.com/office/drawing/2014/main" id="{B584EC45-D93F-4E4C-A549-B2BBAA19BA32}"/>
              </a:ext>
            </a:extLst>
          </p:cNvPr>
          <p:cNvSpPr txBox="1"/>
          <p:nvPr/>
        </p:nvSpPr>
        <p:spPr>
          <a:xfrm>
            <a:off x="9014238" y="4166311"/>
            <a:ext cx="2064557" cy="1488264"/>
          </a:xfrm>
          <a:prstGeom prst="rect">
            <a:avLst/>
          </a:prstGeom>
          <a:noFill/>
          <a:ln>
            <a:noFill/>
          </a:ln>
        </p:spPr>
        <p:txBody>
          <a:bodyPr spcFirstLastPara="1" wrap="square" lIns="121900" tIns="121900" rIns="121900" bIns="121900" anchor="t" anchorCtr="0">
            <a:noAutofit/>
          </a:bodyPr>
          <a:lstStyle/>
          <a:p>
            <a:pPr algn="ctr"/>
            <a:r>
              <a:rPr lang="es-MX" sz="1600" dirty="0">
                <a:solidFill>
                  <a:srgbClr val="002060"/>
                </a:solidFill>
                <a:latin typeface="+mn-lt"/>
                <a:cs typeface="Poppins" pitchFamily="2" charset="77"/>
                <a:sym typeface="Roboto"/>
              </a:rPr>
              <a:t>La información</a:t>
            </a:r>
          </a:p>
          <a:p>
            <a:pPr algn="ctr"/>
            <a:r>
              <a:rPr lang="es-MX" sz="1600" dirty="0">
                <a:solidFill>
                  <a:srgbClr val="002060"/>
                </a:solidFill>
                <a:latin typeface="+mn-lt"/>
                <a:cs typeface="Poppins" pitchFamily="2" charset="77"/>
                <a:sym typeface="Roboto"/>
              </a:rPr>
              <a:t>es </a:t>
            </a:r>
            <a:r>
              <a:rPr lang="es-MX" sz="1600" b="1" dirty="0">
                <a:solidFill>
                  <a:srgbClr val="002060"/>
                </a:solidFill>
                <a:latin typeface="+mn-lt"/>
                <a:cs typeface="Poppins" pitchFamily="2" charset="77"/>
                <a:sym typeface="Roboto"/>
              </a:rPr>
              <a:t>registrada</a:t>
            </a:r>
            <a:r>
              <a:rPr lang="es-MX" sz="1600" dirty="0">
                <a:solidFill>
                  <a:srgbClr val="002060"/>
                </a:solidFill>
                <a:latin typeface="+mn-lt"/>
                <a:cs typeface="Poppins" pitchFamily="2" charset="77"/>
                <a:sym typeface="Roboto"/>
              </a:rPr>
              <a:t> en</a:t>
            </a:r>
          </a:p>
          <a:p>
            <a:pPr algn="ctr"/>
            <a:r>
              <a:rPr lang="es-MX" sz="1600" dirty="0">
                <a:solidFill>
                  <a:srgbClr val="002060"/>
                </a:solidFill>
                <a:latin typeface="+mn-lt"/>
                <a:cs typeface="Poppins" pitchFamily="2" charset="77"/>
                <a:sym typeface="Roboto"/>
              </a:rPr>
              <a:t>el sistema</a:t>
            </a:r>
          </a:p>
          <a:p>
            <a:pPr algn="ctr"/>
            <a:r>
              <a:rPr lang="es-MX" sz="1600" dirty="0">
                <a:solidFill>
                  <a:srgbClr val="002060"/>
                </a:solidFill>
                <a:latin typeface="+mn-lt"/>
                <a:cs typeface="Poppins" pitchFamily="2" charset="77"/>
                <a:sym typeface="Roboto"/>
              </a:rPr>
              <a:t>Nexus</a:t>
            </a:r>
            <a:endParaRPr sz="1600" dirty="0">
              <a:solidFill>
                <a:srgbClr val="002060"/>
              </a:solidFill>
              <a:latin typeface="+mn-lt"/>
              <a:cs typeface="Poppins" pitchFamily="2" charset="77"/>
              <a:sym typeface="Roboto"/>
            </a:endParaRPr>
          </a:p>
        </p:txBody>
      </p:sp>
      <p:sp>
        <p:nvSpPr>
          <p:cNvPr id="80" name="Google Shape;1662;p42">
            <a:extLst>
              <a:ext uri="{FF2B5EF4-FFF2-40B4-BE49-F238E27FC236}">
                <a16:creationId xmlns:a16="http://schemas.microsoft.com/office/drawing/2014/main" id="{A669F2A7-F58C-423E-8029-B7EDBFFE70D6}"/>
              </a:ext>
            </a:extLst>
          </p:cNvPr>
          <p:cNvSpPr/>
          <p:nvPr/>
        </p:nvSpPr>
        <p:spPr>
          <a:xfrm>
            <a:off x="6792801" y="1816221"/>
            <a:ext cx="2681200" cy="1244400"/>
          </a:xfrm>
          <a:prstGeom prst="rightArrow">
            <a:avLst>
              <a:gd name="adj1" fmla="val 61398"/>
              <a:gd name="adj2" fmla="val 69307"/>
            </a:avLst>
          </a:prstGeom>
          <a:solidFill>
            <a:srgbClr val="002060"/>
          </a:solidFill>
          <a:ln w="57150">
            <a:solidFill>
              <a:schemeClr val="bg1"/>
            </a:solidFill>
          </a:ln>
        </p:spPr>
        <p:txBody>
          <a:bodyPr spcFirstLastPara="1" wrap="square" lIns="121900" tIns="121900" rIns="121900" bIns="121900" anchor="ctr" anchorCtr="0">
            <a:noAutofit/>
          </a:bodyPr>
          <a:lstStyle/>
          <a:p>
            <a:endParaRPr sz="1867">
              <a:latin typeface="DM Sans" pitchFamily="2" charset="0"/>
            </a:endParaRPr>
          </a:p>
        </p:txBody>
      </p:sp>
      <p:sp>
        <p:nvSpPr>
          <p:cNvPr id="81" name="Google Shape;1663;p42">
            <a:extLst>
              <a:ext uri="{FF2B5EF4-FFF2-40B4-BE49-F238E27FC236}">
                <a16:creationId xmlns:a16="http://schemas.microsoft.com/office/drawing/2014/main" id="{F78D5AD8-2576-46DC-A724-24F451BC2387}"/>
              </a:ext>
            </a:extLst>
          </p:cNvPr>
          <p:cNvSpPr/>
          <p:nvPr/>
        </p:nvSpPr>
        <p:spPr>
          <a:xfrm>
            <a:off x="4777115" y="1816221"/>
            <a:ext cx="2681200" cy="1244400"/>
          </a:xfrm>
          <a:prstGeom prst="rightArrow">
            <a:avLst>
              <a:gd name="adj1" fmla="val 61398"/>
              <a:gd name="adj2" fmla="val 69307"/>
            </a:avLst>
          </a:prstGeom>
          <a:solidFill>
            <a:srgbClr val="002060"/>
          </a:solidFill>
          <a:ln w="57150">
            <a:solidFill>
              <a:schemeClr val="bg1"/>
            </a:solidFill>
          </a:ln>
        </p:spPr>
        <p:txBody>
          <a:bodyPr spcFirstLastPara="1" wrap="square" lIns="121900" tIns="121900" rIns="121900" bIns="121900" anchor="ctr" anchorCtr="0">
            <a:noAutofit/>
          </a:bodyPr>
          <a:lstStyle/>
          <a:p>
            <a:endParaRPr sz="1867">
              <a:latin typeface="DM Sans" pitchFamily="2" charset="0"/>
            </a:endParaRPr>
          </a:p>
        </p:txBody>
      </p:sp>
      <p:sp>
        <p:nvSpPr>
          <p:cNvPr id="82" name="Google Shape;1664;p42">
            <a:extLst>
              <a:ext uri="{FF2B5EF4-FFF2-40B4-BE49-F238E27FC236}">
                <a16:creationId xmlns:a16="http://schemas.microsoft.com/office/drawing/2014/main" id="{DA0C831D-433E-438C-B7E7-0F300FB01E8B}"/>
              </a:ext>
            </a:extLst>
          </p:cNvPr>
          <p:cNvSpPr/>
          <p:nvPr/>
        </p:nvSpPr>
        <p:spPr>
          <a:xfrm>
            <a:off x="2761416" y="1816221"/>
            <a:ext cx="2681200" cy="1244400"/>
          </a:xfrm>
          <a:prstGeom prst="rightArrow">
            <a:avLst>
              <a:gd name="adj1" fmla="val 61398"/>
              <a:gd name="adj2" fmla="val 69307"/>
            </a:avLst>
          </a:prstGeom>
          <a:solidFill>
            <a:srgbClr val="002060"/>
          </a:solidFill>
          <a:ln w="57150">
            <a:solidFill>
              <a:schemeClr val="bg1"/>
            </a:solidFill>
          </a:ln>
        </p:spPr>
        <p:txBody>
          <a:bodyPr spcFirstLastPara="1" wrap="square" lIns="121900" tIns="121900" rIns="121900" bIns="121900" anchor="ctr" anchorCtr="0">
            <a:noAutofit/>
          </a:bodyPr>
          <a:lstStyle/>
          <a:p>
            <a:endParaRPr sz="1867">
              <a:latin typeface="DM Sans" pitchFamily="2" charset="0"/>
            </a:endParaRPr>
          </a:p>
        </p:txBody>
      </p:sp>
      <p:sp>
        <p:nvSpPr>
          <p:cNvPr id="83" name="Google Shape;1665;p42">
            <a:extLst>
              <a:ext uri="{FF2B5EF4-FFF2-40B4-BE49-F238E27FC236}">
                <a16:creationId xmlns:a16="http://schemas.microsoft.com/office/drawing/2014/main" id="{A2500F27-5D17-4DA5-9F70-2E9FDFAD5438}"/>
              </a:ext>
            </a:extLst>
          </p:cNvPr>
          <p:cNvSpPr/>
          <p:nvPr/>
        </p:nvSpPr>
        <p:spPr>
          <a:xfrm>
            <a:off x="745741" y="1816221"/>
            <a:ext cx="2681200" cy="1244400"/>
          </a:xfrm>
          <a:prstGeom prst="rightArrow">
            <a:avLst>
              <a:gd name="adj1" fmla="val 61398"/>
              <a:gd name="adj2" fmla="val 69307"/>
            </a:avLst>
          </a:prstGeom>
          <a:solidFill>
            <a:srgbClr val="002060"/>
          </a:solidFill>
          <a:ln w="57150">
            <a:solidFill>
              <a:schemeClr val="bg1"/>
            </a:solidFill>
          </a:ln>
        </p:spPr>
        <p:txBody>
          <a:bodyPr spcFirstLastPara="1" wrap="square" lIns="121900" tIns="121900" rIns="121900" bIns="121900" anchor="ctr" anchorCtr="0">
            <a:noAutofit/>
          </a:bodyPr>
          <a:lstStyle/>
          <a:p>
            <a:endParaRPr sz="1867">
              <a:latin typeface="DM Sans" pitchFamily="2" charset="0"/>
            </a:endParaRPr>
          </a:p>
        </p:txBody>
      </p:sp>
      <p:sp>
        <p:nvSpPr>
          <p:cNvPr id="84" name="Google Shape;1648;p42">
            <a:extLst>
              <a:ext uri="{FF2B5EF4-FFF2-40B4-BE49-F238E27FC236}">
                <a16:creationId xmlns:a16="http://schemas.microsoft.com/office/drawing/2014/main" id="{6B105D37-0D69-4230-A872-AC1BA2EDED62}"/>
              </a:ext>
            </a:extLst>
          </p:cNvPr>
          <p:cNvSpPr txBox="1"/>
          <p:nvPr/>
        </p:nvSpPr>
        <p:spPr>
          <a:xfrm>
            <a:off x="1329322" y="2249258"/>
            <a:ext cx="964991" cy="508000"/>
          </a:xfrm>
          <a:prstGeom prst="rect">
            <a:avLst/>
          </a:prstGeom>
          <a:noFill/>
          <a:ln>
            <a:noFill/>
          </a:ln>
        </p:spPr>
        <p:txBody>
          <a:bodyPr spcFirstLastPara="1" wrap="square" lIns="121900" tIns="121900" rIns="121900" bIns="121900" anchor="ctr" anchorCtr="0">
            <a:noAutofit/>
          </a:bodyPr>
          <a:lstStyle/>
          <a:p>
            <a:r>
              <a:rPr lang="en" sz="3500" b="1" dirty="0">
                <a:solidFill>
                  <a:schemeClr val="bg1"/>
                </a:solidFill>
                <a:latin typeface="+mj-lt"/>
                <a:ea typeface="Fira Sans Extra Condensed"/>
                <a:cs typeface="Calibri" panose="020F0502020204030204" pitchFamily="34" charset="0"/>
                <a:sym typeface="Fira Sans Extra Condensed"/>
              </a:rPr>
              <a:t>1</a:t>
            </a:r>
            <a:endParaRPr sz="3500" b="1" dirty="0">
              <a:solidFill>
                <a:schemeClr val="bg1"/>
              </a:solidFill>
              <a:latin typeface="+mj-lt"/>
              <a:ea typeface="Fira Sans Extra Condensed"/>
              <a:cs typeface="Calibri" panose="020F0502020204030204" pitchFamily="34" charset="0"/>
              <a:sym typeface="Fira Sans Extra Condensed"/>
            </a:endParaRPr>
          </a:p>
        </p:txBody>
      </p:sp>
      <p:sp>
        <p:nvSpPr>
          <p:cNvPr id="85" name="Google Shape;1651;p42">
            <a:extLst>
              <a:ext uri="{FF2B5EF4-FFF2-40B4-BE49-F238E27FC236}">
                <a16:creationId xmlns:a16="http://schemas.microsoft.com/office/drawing/2014/main" id="{68A9769E-84A9-4D69-8187-06CA0FAD4C36}"/>
              </a:ext>
            </a:extLst>
          </p:cNvPr>
          <p:cNvSpPr txBox="1"/>
          <p:nvPr/>
        </p:nvSpPr>
        <p:spPr>
          <a:xfrm>
            <a:off x="3603111" y="2198163"/>
            <a:ext cx="964991" cy="508000"/>
          </a:xfrm>
          <a:prstGeom prst="rect">
            <a:avLst/>
          </a:prstGeom>
          <a:noFill/>
          <a:ln>
            <a:noFill/>
          </a:ln>
        </p:spPr>
        <p:txBody>
          <a:bodyPr spcFirstLastPara="1" wrap="square" lIns="121900" tIns="121900" rIns="121900" bIns="121900" anchor="ctr" anchorCtr="0">
            <a:noAutofit/>
          </a:bodyPr>
          <a:lstStyle/>
          <a:p>
            <a:r>
              <a:rPr lang="en" sz="3500" b="1" dirty="0">
                <a:solidFill>
                  <a:schemeClr val="bg1"/>
                </a:solidFill>
                <a:latin typeface="+mj-lt"/>
                <a:ea typeface="Fira Sans Extra Condensed"/>
                <a:cs typeface="Calibri" panose="020F0502020204030204" pitchFamily="34" charset="0"/>
                <a:sym typeface="Fira Sans Extra Condensed"/>
              </a:rPr>
              <a:t>2</a:t>
            </a:r>
            <a:endParaRPr sz="3500" b="1" dirty="0">
              <a:solidFill>
                <a:schemeClr val="bg1"/>
              </a:solidFill>
              <a:latin typeface="+mj-lt"/>
              <a:ea typeface="Fira Sans Extra Condensed"/>
              <a:cs typeface="Calibri" panose="020F0502020204030204" pitchFamily="34" charset="0"/>
              <a:sym typeface="Fira Sans Extra Condensed"/>
            </a:endParaRPr>
          </a:p>
        </p:txBody>
      </p:sp>
      <p:sp>
        <p:nvSpPr>
          <p:cNvPr id="86" name="Google Shape;1654;p42">
            <a:extLst>
              <a:ext uri="{FF2B5EF4-FFF2-40B4-BE49-F238E27FC236}">
                <a16:creationId xmlns:a16="http://schemas.microsoft.com/office/drawing/2014/main" id="{38546BAB-10DA-4B60-9A10-9E8BBF8FDBBB}"/>
              </a:ext>
            </a:extLst>
          </p:cNvPr>
          <p:cNvSpPr txBox="1"/>
          <p:nvPr/>
        </p:nvSpPr>
        <p:spPr>
          <a:xfrm>
            <a:off x="5724511" y="2198163"/>
            <a:ext cx="964991" cy="508000"/>
          </a:xfrm>
          <a:prstGeom prst="rect">
            <a:avLst/>
          </a:prstGeom>
          <a:noFill/>
          <a:ln>
            <a:noFill/>
          </a:ln>
        </p:spPr>
        <p:txBody>
          <a:bodyPr spcFirstLastPara="1" wrap="square" lIns="121900" tIns="121900" rIns="121900" bIns="121900" anchor="ctr" anchorCtr="0">
            <a:noAutofit/>
          </a:bodyPr>
          <a:lstStyle/>
          <a:p>
            <a:r>
              <a:rPr lang="en" sz="3500" b="1" dirty="0">
                <a:solidFill>
                  <a:schemeClr val="bg1"/>
                </a:solidFill>
                <a:latin typeface="+mj-lt"/>
                <a:ea typeface="Fira Sans Extra Condensed"/>
                <a:cs typeface="Calibri" panose="020F0502020204030204" pitchFamily="34" charset="0"/>
                <a:sym typeface="Fira Sans Extra Condensed"/>
              </a:rPr>
              <a:t>3</a:t>
            </a:r>
            <a:endParaRPr sz="3500" b="1" dirty="0">
              <a:solidFill>
                <a:schemeClr val="bg1"/>
              </a:solidFill>
              <a:latin typeface="+mj-lt"/>
              <a:ea typeface="Fira Sans Extra Condensed"/>
              <a:cs typeface="Calibri" panose="020F0502020204030204" pitchFamily="34" charset="0"/>
              <a:sym typeface="Fira Sans Extra Condensed"/>
            </a:endParaRPr>
          </a:p>
        </p:txBody>
      </p:sp>
      <p:sp>
        <p:nvSpPr>
          <p:cNvPr id="87" name="Google Shape;1657;p42">
            <a:extLst>
              <a:ext uri="{FF2B5EF4-FFF2-40B4-BE49-F238E27FC236}">
                <a16:creationId xmlns:a16="http://schemas.microsoft.com/office/drawing/2014/main" id="{FC7A3335-7555-4AE9-82B9-9AB90D1A277D}"/>
              </a:ext>
            </a:extLst>
          </p:cNvPr>
          <p:cNvSpPr txBox="1"/>
          <p:nvPr/>
        </p:nvSpPr>
        <p:spPr>
          <a:xfrm>
            <a:off x="7740210" y="2192810"/>
            <a:ext cx="964991" cy="508000"/>
          </a:xfrm>
          <a:prstGeom prst="rect">
            <a:avLst/>
          </a:prstGeom>
          <a:noFill/>
          <a:ln>
            <a:noFill/>
          </a:ln>
        </p:spPr>
        <p:txBody>
          <a:bodyPr spcFirstLastPara="1" wrap="square" lIns="121900" tIns="121900" rIns="121900" bIns="121900" anchor="ctr" anchorCtr="0">
            <a:noAutofit/>
          </a:bodyPr>
          <a:lstStyle/>
          <a:p>
            <a:r>
              <a:rPr lang="en" sz="3500" b="1" dirty="0">
                <a:solidFill>
                  <a:schemeClr val="bg1"/>
                </a:solidFill>
                <a:latin typeface="+mj-lt"/>
                <a:ea typeface="Fira Sans Extra Condensed"/>
                <a:cs typeface="Calibri" panose="020F0502020204030204" pitchFamily="34" charset="0"/>
                <a:sym typeface="Fira Sans Extra Condensed"/>
              </a:rPr>
              <a:t>4</a:t>
            </a:r>
            <a:endParaRPr sz="3500" b="1" dirty="0">
              <a:solidFill>
                <a:schemeClr val="bg1"/>
              </a:solidFill>
              <a:latin typeface="+mj-lt"/>
              <a:ea typeface="Fira Sans Extra Condensed"/>
              <a:cs typeface="Calibri" panose="020F0502020204030204" pitchFamily="34" charset="0"/>
              <a:sym typeface="Fira Sans Extra Condensed"/>
            </a:endParaRPr>
          </a:p>
        </p:txBody>
      </p:sp>
      <p:sp>
        <p:nvSpPr>
          <p:cNvPr id="88" name="Google Shape;1657;p42">
            <a:extLst>
              <a:ext uri="{FF2B5EF4-FFF2-40B4-BE49-F238E27FC236}">
                <a16:creationId xmlns:a16="http://schemas.microsoft.com/office/drawing/2014/main" id="{4581F76A-383F-4CE8-91AD-D6BB295D5C34}"/>
              </a:ext>
            </a:extLst>
          </p:cNvPr>
          <p:cNvSpPr txBox="1"/>
          <p:nvPr/>
        </p:nvSpPr>
        <p:spPr>
          <a:xfrm>
            <a:off x="9788740" y="2165192"/>
            <a:ext cx="964991" cy="508000"/>
          </a:xfrm>
          <a:prstGeom prst="rect">
            <a:avLst/>
          </a:prstGeom>
          <a:noFill/>
          <a:ln>
            <a:noFill/>
          </a:ln>
        </p:spPr>
        <p:txBody>
          <a:bodyPr spcFirstLastPara="1" wrap="square" lIns="121900" tIns="121900" rIns="121900" bIns="121900" anchor="ctr" anchorCtr="0">
            <a:noAutofit/>
          </a:bodyPr>
          <a:lstStyle/>
          <a:p>
            <a:r>
              <a:rPr lang="en" sz="3500" b="1" dirty="0">
                <a:solidFill>
                  <a:schemeClr val="bg1"/>
                </a:solidFill>
                <a:latin typeface="+mj-lt"/>
                <a:ea typeface="Fira Sans Extra Condensed"/>
                <a:cs typeface="Calibri" panose="020F0502020204030204" pitchFamily="34" charset="0"/>
                <a:sym typeface="Fira Sans Extra Condensed"/>
              </a:rPr>
              <a:t>5</a:t>
            </a:r>
            <a:endParaRPr sz="3500" b="1" dirty="0">
              <a:solidFill>
                <a:schemeClr val="bg1"/>
              </a:solidFill>
              <a:latin typeface="+mj-lt"/>
              <a:ea typeface="Fira Sans Extra Condensed"/>
              <a:cs typeface="Calibri" panose="020F0502020204030204" pitchFamily="34" charset="0"/>
              <a:sym typeface="Fira Sans Extra Condensed"/>
            </a:endParaRPr>
          </a:p>
        </p:txBody>
      </p:sp>
      <p:pic>
        <p:nvPicPr>
          <p:cNvPr id="89" name="Imagen 88" descr="Icono&#10;&#10;Descripción generada automáticamente">
            <a:extLst>
              <a:ext uri="{FF2B5EF4-FFF2-40B4-BE49-F238E27FC236}">
                <a16:creationId xmlns:a16="http://schemas.microsoft.com/office/drawing/2014/main" id="{BC6ECE09-ECF7-4224-BC73-BFD24A4F6B4F}"/>
              </a:ext>
            </a:extLst>
          </p:cNvPr>
          <p:cNvPicPr>
            <a:picLocks noChangeAspect="1"/>
          </p:cNvPicPr>
          <p:nvPr/>
        </p:nvPicPr>
        <p:blipFill>
          <a:blip r:embed="rId7"/>
          <a:stretch>
            <a:fillRect/>
          </a:stretch>
        </p:blipFill>
        <p:spPr>
          <a:xfrm>
            <a:off x="7821640" y="3319852"/>
            <a:ext cx="590217" cy="648000"/>
          </a:xfrm>
          <a:prstGeom prst="rect">
            <a:avLst/>
          </a:prstGeom>
        </p:spPr>
      </p:pic>
      <p:cxnSp>
        <p:nvCxnSpPr>
          <p:cNvPr id="90" name="Google Shape;126;p17">
            <a:extLst>
              <a:ext uri="{FF2B5EF4-FFF2-40B4-BE49-F238E27FC236}">
                <a16:creationId xmlns:a16="http://schemas.microsoft.com/office/drawing/2014/main" id="{90C2BFF4-5948-4CB1-B550-69884440EE03}"/>
              </a:ext>
            </a:extLst>
          </p:cNvPr>
          <p:cNvCxnSpPr>
            <a:cxnSpLocks/>
          </p:cNvCxnSpPr>
          <p:nvPr/>
        </p:nvCxnSpPr>
        <p:spPr>
          <a:xfrm>
            <a:off x="10101067" y="5304042"/>
            <a:ext cx="0" cy="687900"/>
          </a:xfrm>
          <a:prstGeom prst="straightConnector1">
            <a:avLst/>
          </a:prstGeom>
          <a:noFill/>
          <a:ln w="38100" cap="flat" cmpd="sng">
            <a:solidFill>
              <a:schemeClr val="bg1">
                <a:lumMod val="50000"/>
              </a:schemeClr>
            </a:solidFill>
            <a:prstDash val="solid"/>
            <a:round/>
            <a:headEnd type="oval" w="med" len="med"/>
            <a:tailEnd type="none" w="med" len="med"/>
          </a:ln>
        </p:spPr>
      </p:cxnSp>
      <p:pic>
        <p:nvPicPr>
          <p:cNvPr id="91" name="Picture 2" descr="cronograma ">
            <a:extLst>
              <a:ext uri="{FF2B5EF4-FFF2-40B4-BE49-F238E27FC236}">
                <a16:creationId xmlns:a16="http://schemas.microsoft.com/office/drawing/2014/main" id="{5D825170-837C-4AA0-88AE-3194C770CE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2203" y="3240290"/>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6" descr="director de la silla ">
            <a:extLst>
              <a:ext uri="{FF2B5EF4-FFF2-40B4-BE49-F238E27FC236}">
                <a16:creationId xmlns:a16="http://schemas.microsoft.com/office/drawing/2014/main" id="{E4AFB990-A97B-430B-82B9-8204C6985E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6067" y="3323318"/>
            <a:ext cx="572869" cy="64799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8" descr="operando ">
            <a:extLst>
              <a:ext uri="{FF2B5EF4-FFF2-40B4-BE49-F238E27FC236}">
                <a16:creationId xmlns:a16="http://schemas.microsoft.com/office/drawing/2014/main" id="{1F00A2BE-D018-491E-8620-2707328C79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29406" y="3160795"/>
            <a:ext cx="902462" cy="902462"/>
          </a:xfrm>
          <a:prstGeom prst="rect">
            <a:avLst/>
          </a:prstGeom>
          <a:noFill/>
          <a:extLst>
            <a:ext uri="{909E8E84-426E-40DD-AFC4-6F175D3DCCD1}">
              <a14:hiddenFill xmlns:a14="http://schemas.microsoft.com/office/drawing/2010/main">
                <a:solidFill>
                  <a:srgbClr val="FFFFFF"/>
                </a:solidFill>
              </a14:hiddenFill>
            </a:ext>
          </a:extLst>
        </p:spPr>
      </p:pic>
      <p:sp>
        <p:nvSpPr>
          <p:cNvPr id="94" name="Google Shape;123;p17">
            <a:extLst>
              <a:ext uri="{FF2B5EF4-FFF2-40B4-BE49-F238E27FC236}">
                <a16:creationId xmlns:a16="http://schemas.microsoft.com/office/drawing/2014/main" id="{EEE7DE48-7428-440E-B9DC-33BDAE283011}"/>
              </a:ext>
            </a:extLst>
          </p:cNvPr>
          <p:cNvSpPr/>
          <p:nvPr/>
        </p:nvSpPr>
        <p:spPr>
          <a:xfrm>
            <a:off x="8705201" y="5760550"/>
            <a:ext cx="2549437" cy="806228"/>
          </a:xfrm>
          <a:custGeom>
            <a:avLst/>
            <a:gdLst/>
            <a:ahLst/>
            <a:cxnLst/>
            <a:rect l="l" t="t" r="r" b="b"/>
            <a:pathLst>
              <a:path w="34893" h="34893" extrusionOk="0">
                <a:moveTo>
                  <a:pt x="1" y="1"/>
                </a:moveTo>
                <a:lnTo>
                  <a:pt x="1" y="34892"/>
                </a:lnTo>
                <a:lnTo>
                  <a:pt x="34892" y="34892"/>
                </a:lnTo>
                <a:lnTo>
                  <a:pt x="34892" y="1"/>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b="1" dirty="0">
                <a:solidFill>
                  <a:schemeClr val="bg1"/>
                </a:solidFill>
                <a:latin typeface="Poppins" panose="00000500000000000000" pitchFamily="2" charset="0"/>
                <a:cs typeface="Poppins" panose="00000500000000000000" pitchFamily="2" charset="0"/>
              </a:rPr>
              <a:t>Contratación docente para el BIAE</a:t>
            </a:r>
            <a:endParaRPr sz="1600" b="1" dirty="0">
              <a:solidFill>
                <a:schemeClr val="bg1"/>
              </a:solidFill>
              <a:latin typeface="Poppins" panose="00000500000000000000" pitchFamily="2" charset="0"/>
              <a:cs typeface="Poppins" panose="00000500000000000000" pitchFamily="2" charset="0"/>
            </a:endParaRPr>
          </a:p>
        </p:txBody>
      </p:sp>
      <p:pic>
        <p:nvPicPr>
          <p:cNvPr id="95" name="Imagen 94">
            <a:extLst>
              <a:ext uri="{FF2B5EF4-FFF2-40B4-BE49-F238E27FC236}">
                <a16:creationId xmlns:a16="http://schemas.microsoft.com/office/drawing/2014/main" id="{BA8C1697-4FD6-4174-BAA3-DECC7648E656}"/>
              </a:ext>
            </a:extLst>
          </p:cNvPr>
          <p:cNvPicPr>
            <a:picLocks noChangeAspect="1"/>
          </p:cNvPicPr>
          <p:nvPr/>
        </p:nvPicPr>
        <p:blipFill>
          <a:blip r:embed="rId11"/>
          <a:stretch>
            <a:fillRect/>
          </a:stretch>
        </p:blipFill>
        <p:spPr>
          <a:xfrm>
            <a:off x="1138825" y="3244074"/>
            <a:ext cx="676457" cy="676457"/>
          </a:xfrm>
          <a:prstGeom prst="rect">
            <a:avLst/>
          </a:prstGeom>
        </p:spPr>
      </p:pic>
      <p:pic>
        <p:nvPicPr>
          <p:cNvPr id="96" name="Imagen 95">
            <a:extLst>
              <a:ext uri="{FF2B5EF4-FFF2-40B4-BE49-F238E27FC236}">
                <a16:creationId xmlns:a16="http://schemas.microsoft.com/office/drawing/2014/main" id="{82029248-B34B-4F83-82DD-9A42690B0F63}"/>
              </a:ext>
            </a:extLst>
          </p:cNvPr>
          <p:cNvPicPr>
            <a:picLocks noChangeAspect="1"/>
          </p:cNvPicPr>
          <p:nvPr/>
        </p:nvPicPr>
        <p:blipFill>
          <a:blip r:embed="rId12"/>
          <a:stretch>
            <a:fillRect/>
          </a:stretch>
        </p:blipFill>
        <p:spPr>
          <a:xfrm>
            <a:off x="11385772" y="5760550"/>
            <a:ext cx="806228" cy="806228"/>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3467100"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b="1" dirty="0">
                <a:solidFill>
                  <a:srgbClr val="002060"/>
                </a:solidFill>
                <a:cs typeface="Poppins" pitchFamily="2" charset="77"/>
              </a:rPr>
              <a:t>Hitos</a:t>
            </a:r>
          </a:p>
        </p:txBody>
      </p:sp>
      <p:cxnSp>
        <p:nvCxnSpPr>
          <p:cNvPr id="34" name="Google Shape;126;p17">
            <a:extLst>
              <a:ext uri="{FF2B5EF4-FFF2-40B4-BE49-F238E27FC236}">
                <a16:creationId xmlns:a16="http://schemas.microsoft.com/office/drawing/2014/main" id="{D0CD172D-CEE8-49E1-984B-0D86E6F78E75}"/>
              </a:ext>
            </a:extLst>
          </p:cNvPr>
          <p:cNvCxnSpPr>
            <a:cxnSpLocks/>
          </p:cNvCxnSpPr>
          <p:nvPr/>
        </p:nvCxnSpPr>
        <p:spPr>
          <a:xfrm flipV="1">
            <a:off x="1477053" y="2757258"/>
            <a:ext cx="0" cy="347619"/>
          </a:xfrm>
          <a:prstGeom prst="straightConnector1">
            <a:avLst/>
          </a:prstGeom>
          <a:noFill/>
          <a:ln w="38100" cap="flat" cmpd="sng">
            <a:solidFill>
              <a:srgbClr val="002060"/>
            </a:solidFill>
            <a:prstDash val="solid"/>
            <a:round/>
            <a:headEnd type="oval" w="med" len="med"/>
            <a:tailEnd type="none" w="med" len="med"/>
          </a:ln>
        </p:spPr>
      </p:cxnSp>
      <p:cxnSp>
        <p:nvCxnSpPr>
          <p:cNvPr id="38" name="Google Shape;126;p17">
            <a:extLst>
              <a:ext uri="{FF2B5EF4-FFF2-40B4-BE49-F238E27FC236}">
                <a16:creationId xmlns:a16="http://schemas.microsoft.com/office/drawing/2014/main" id="{A77232EF-9540-41F1-984F-279DF3897C6E}"/>
              </a:ext>
            </a:extLst>
          </p:cNvPr>
          <p:cNvCxnSpPr>
            <a:cxnSpLocks/>
          </p:cNvCxnSpPr>
          <p:nvPr/>
        </p:nvCxnSpPr>
        <p:spPr>
          <a:xfrm flipV="1">
            <a:off x="3873889" y="2757257"/>
            <a:ext cx="0" cy="347619"/>
          </a:xfrm>
          <a:prstGeom prst="straightConnector1">
            <a:avLst/>
          </a:prstGeom>
          <a:noFill/>
          <a:ln w="38100" cap="flat" cmpd="sng">
            <a:solidFill>
              <a:srgbClr val="002060"/>
            </a:solidFill>
            <a:prstDash val="solid"/>
            <a:round/>
            <a:headEnd type="oval" w="med" len="med"/>
            <a:tailEnd type="none" w="med" len="med"/>
          </a:ln>
        </p:spPr>
      </p:cxnSp>
      <p:cxnSp>
        <p:nvCxnSpPr>
          <p:cNvPr id="39" name="Google Shape;126;p17">
            <a:extLst>
              <a:ext uri="{FF2B5EF4-FFF2-40B4-BE49-F238E27FC236}">
                <a16:creationId xmlns:a16="http://schemas.microsoft.com/office/drawing/2014/main" id="{4641EA7F-106D-49E2-A664-D49BB9F2C040}"/>
              </a:ext>
            </a:extLst>
          </p:cNvPr>
          <p:cNvCxnSpPr>
            <a:cxnSpLocks/>
          </p:cNvCxnSpPr>
          <p:nvPr/>
        </p:nvCxnSpPr>
        <p:spPr>
          <a:xfrm flipV="1">
            <a:off x="5940974" y="2673192"/>
            <a:ext cx="0" cy="347619"/>
          </a:xfrm>
          <a:prstGeom prst="straightConnector1">
            <a:avLst/>
          </a:prstGeom>
          <a:noFill/>
          <a:ln w="38100" cap="flat" cmpd="sng">
            <a:solidFill>
              <a:srgbClr val="002060"/>
            </a:solidFill>
            <a:prstDash val="solid"/>
            <a:round/>
            <a:headEnd type="oval" w="med" len="med"/>
            <a:tailEnd type="none" w="med" len="med"/>
          </a:ln>
        </p:spPr>
      </p:cxnSp>
      <p:cxnSp>
        <p:nvCxnSpPr>
          <p:cNvPr id="40" name="Google Shape;126;p17">
            <a:extLst>
              <a:ext uri="{FF2B5EF4-FFF2-40B4-BE49-F238E27FC236}">
                <a16:creationId xmlns:a16="http://schemas.microsoft.com/office/drawing/2014/main" id="{A5CC9CC6-963A-489C-8073-1C5921399CAD}"/>
              </a:ext>
            </a:extLst>
          </p:cNvPr>
          <p:cNvCxnSpPr>
            <a:cxnSpLocks/>
          </p:cNvCxnSpPr>
          <p:nvPr/>
        </p:nvCxnSpPr>
        <p:spPr>
          <a:xfrm flipV="1">
            <a:off x="8044578" y="2710102"/>
            <a:ext cx="0" cy="347619"/>
          </a:xfrm>
          <a:prstGeom prst="straightConnector1">
            <a:avLst/>
          </a:prstGeom>
          <a:noFill/>
          <a:ln w="38100" cap="flat" cmpd="sng">
            <a:solidFill>
              <a:srgbClr val="002060"/>
            </a:solidFill>
            <a:prstDash val="solid"/>
            <a:round/>
            <a:headEnd type="oval" w="med" len="med"/>
            <a:tailEnd type="none" w="med" len="med"/>
          </a:ln>
        </p:spPr>
      </p:cxnSp>
      <p:cxnSp>
        <p:nvCxnSpPr>
          <p:cNvPr id="41" name="Google Shape;126;p17">
            <a:extLst>
              <a:ext uri="{FF2B5EF4-FFF2-40B4-BE49-F238E27FC236}">
                <a16:creationId xmlns:a16="http://schemas.microsoft.com/office/drawing/2014/main" id="{E210CEE7-1A82-4EAB-8B0E-A868043EE30D}"/>
              </a:ext>
            </a:extLst>
          </p:cNvPr>
          <p:cNvCxnSpPr>
            <a:cxnSpLocks/>
          </p:cNvCxnSpPr>
          <p:nvPr/>
        </p:nvCxnSpPr>
        <p:spPr>
          <a:xfrm flipV="1">
            <a:off x="10080637" y="2673191"/>
            <a:ext cx="0" cy="347619"/>
          </a:xfrm>
          <a:prstGeom prst="straightConnector1">
            <a:avLst/>
          </a:prstGeom>
          <a:noFill/>
          <a:ln w="38100" cap="flat" cmpd="sng">
            <a:solidFill>
              <a:srgbClr val="002060"/>
            </a:solidFill>
            <a:prstDash val="solid"/>
            <a:round/>
            <a:headEnd type="oval" w="med" len="med"/>
            <a:tailEnd type="none" w="med" len="med"/>
          </a:ln>
        </p:spPr>
      </p:cxnSp>
    </p:spTree>
    <p:extLst>
      <p:ext uri="{BB962C8B-B14F-4D97-AF65-F5344CB8AC3E}">
        <p14:creationId xmlns:p14="http://schemas.microsoft.com/office/powerpoint/2010/main" val="219350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34" name="Elipse 33">
            <a:extLst>
              <a:ext uri="{FF2B5EF4-FFF2-40B4-BE49-F238E27FC236}">
                <a16:creationId xmlns:a16="http://schemas.microsoft.com/office/drawing/2014/main" id="{D22BC896-A27C-419E-9C8E-71A733720F0F}"/>
              </a:ext>
            </a:extLst>
          </p:cNvPr>
          <p:cNvSpPr/>
          <p:nvPr/>
        </p:nvSpPr>
        <p:spPr>
          <a:xfrm>
            <a:off x="9288657" y="1850469"/>
            <a:ext cx="613315" cy="6133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Elipse 32">
            <a:extLst>
              <a:ext uri="{FF2B5EF4-FFF2-40B4-BE49-F238E27FC236}">
                <a16:creationId xmlns:a16="http://schemas.microsoft.com/office/drawing/2014/main" id="{4F950C94-1456-48F5-892C-E30FA8804BC7}"/>
              </a:ext>
            </a:extLst>
          </p:cNvPr>
          <p:cNvSpPr/>
          <p:nvPr/>
        </p:nvSpPr>
        <p:spPr>
          <a:xfrm>
            <a:off x="5765332" y="1873352"/>
            <a:ext cx="613315" cy="6133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6462010"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4800" b="1" dirty="0">
                <a:solidFill>
                  <a:srgbClr val="002060"/>
                </a:solidFill>
                <a:cs typeface="Poppins" pitchFamily="2" charset="77"/>
              </a:rPr>
              <a:t>Etapas del proceso</a:t>
            </a: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sp>
        <p:nvSpPr>
          <p:cNvPr id="9" name="CuadroTexto 8">
            <a:extLst>
              <a:ext uri="{FF2B5EF4-FFF2-40B4-BE49-F238E27FC236}">
                <a16:creationId xmlns:a16="http://schemas.microsoft.com/office/drawing/2014/main" id="{21AAA804-2114-4D66-9412-EAB6CEB948B6}"/>
              </a:ext>
            </a:extLst>
          </p:cNvPr>
          <p:cNvSpPr txBox="1"/>
          <p:nvPr/>
        </p:nvSpPr>
        <p:spPr>
          <a:xfrm>
            <a:off x="203828" y="3523623"/>
            <a:ext cx="3935692" cy="3231654"/>
          </a:xfrm>
          <a:prstGeom prst="rect">
            <a:avLst/>
          </a:prstGeom>
          <a:noFill/>
        </p:spPr>
        <p:txBody>
          <a:bodyPr wrap="square" rtlCol="0">
            <a:spAutoFit/>
          </a:bodyPr>
          <a:lstStyle/>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Conformación de comité a nivel de la IE y de la UGEL.</a:t>
            </a:r>
          </a:p>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Define la distribución de horas de libre disponibilidad en función a su PCI.</a:t>
            </a:r>
          </a:p>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Aplicación de criterios para la asignación de la carga horaria al docente</a:t>
            </a:r>
          </a:p>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Formula el cuadro de distribución de horas para su posterior aprobación por la UGEL/DRE según corresponda, en función al número de secciones necesaria evaluadas en el marco del proceso de racionalización, tomando en consideración las plazas ocupadas y vacantes en cada IIEE, el techo de bolsa de horas y la forma de atención o modelos de servicio que determina la IE </a:t>
            </a:r>
          </a:p>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Remite la propuesta de cuadro de distribución de horas a la UGEL.</a:t>
            </a:r>
            <a:endParaRPr lang="es-PE" sz="1200" dirty="0">
              <a:solidFill>
                <a:srgbClr val="002060"/>
              </a:solidFill>
              <a:latin typeface="+mn-lt"/>
              <a:cs typeface="Poppins" pitchFamily="2" charset="77"/>
            </a:endParaRPr>
          </a:p>
          <a:p>
            <a:endParaRPr lang="es-PE" sz="1200" dirty="0">
              <a:latin typeface="+mn-lt"/>
            </a:endParaRPr>
          </a:p>
        </p:txBody>
      </p:sp>
      <p:sp>
        <p:nvSpPr>
          <p:cNvPr id="10" name="CuadroTexto 9">
            <a:extLst>
              <a:ext uri="{FF2B5EF4-FFF2-40B4-BE49-F238E27FC236}">
                <a16:creationId xmlns:a16="http://schemas.microsoft.com/office/drawing/2014/main" id="{56348F46-9B77-43A8-86B2-CA4C9528F71B}"/>
              </a:ext>
            </a:extLst>
          </p:cNvPr>
          <p:cNvSpPr txBox="1"/>
          <p:nvPr/>
        </p:nvSpPr>
        <p:spPr>
          <a:xfrm>
            <a:off x="4452593" y="3527643"/>
            <a:ext cx="3148553" cy="2123658"/>
          </a:xfrm>
          <a:prstGeom prst="rect">
            <a:avLst/>
          </a:prstGeom>
          <a:noFill/>
        </p:spPr>
        <p:txBody>
          <a:bodyPr wrap="square" rtlCol="0">
            <a:spAutoFit/>
          </a:bodyPr>
          <a:lstStyle/>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Revisión de las propuestas presentadas por los comités de las II. EE.</a:t>
            </a:r>
          </a:p>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Formular observaciones a las propuestas en caso existan.</a:t>
            </a:r>
          </a:p>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Aprueba el cuadro de distribución de horas a través del acto resolutivo.</a:t>
            </a:r>
          </a:p>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Formula y aprueba el cuadro de distribución de horas en II. EE. donde no se pudo conformar el comité. </a:t>
            </a:r>
          </a:p>
          <a:p>
            <a:endParaRPr lang="es-PE" sz="1200" dirty="0">
              <a:latin typeface="+mn-lt"/>
            </a:endParaRPr>
          </a:p>
        </p:txBody>
      </p:sp>
      <p:sp>
        <p:nvSpPr>
          <p:cNvPr id="12" name="Flecha: pentágono 11">
            <a:extLst>
              <a:ext uri="{FF2B5EF4-FFF2-40B4-BE49-F238E27FC236}">
                <a16:creationId xmlns:a16="http://schemas.microsoft.com/office/drawing/2014/main" id="{433CBB86-CB88-49E0-85C6-F1515B4A7A56}"/>
              </a:ext>
            </a:extLst>
          </p:cNvPr>
          <p:cNvSpPr/>
          <p:nvPr/>
        </p:nvSpPr>
        <p:spPr>
          <a:xfrm>
            <a:off x="7601146" y="2448115"/>
            <a:ext cx="3871275" cy="959168"/>
          </a:xfrm>
          <a:prstGeom prst="homePlat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b="1" dirty="0">
              <a:solidFill>
                <a:schemeClr val="bg1"/>
              </a:solidFill>
              <a:latin typeface="+mj-lt"/>
              <a:cs typeface="Poppins" pitchFamily="2" charset="77"/>
            </a:endParaRPr>
          </a:p>
          <a:p>
            <a:pPr algn="ctr"/>
            <a:r>
              <a:rPr lang="es-PE" b="1" dirty="0">
                <a:solidFill>
                  <a:schemeClr val="bg1"/>
                </a:solidFill>
                <a:latin typeface="+mj-lt"/>
                <a:cs typeface="Poppins" pitchFamily="2" charset="77"/>
              </a:rPr>
              <a:t>ETAPA 3</a:t>
            </a:r>
          </a:p>
          <a:p>
            <a:pPr algn="ctr"/>
            <a:r>
              <a:rPr lang="es-PE" b="1" dirty="0">
                <a:solidFill>
                  <a:srgbClr val="57D3FF"/>
                </a:solidFill>
                <a:latin typeface="+mj-lt"/>
                <a:cs typeface="Poppins" pitchFamily="2" charset="77"/>
              </a:rPr>
              <a:t>      </a:t>
            </a:r>
            <a:r>
              <a:rPr lang="es-ES" b="1" dirty="0">
                <a:solidFill>
                  <a:schemeClr val="bg1"/>
                </a:solidFill>
                <a:latin typeface="+mj-lt"/>
                <a:cs typeface="Poppins" pitchFamily="2" charset="77"/>
              </a:rPr>
              <a:t>Carga en el Nexus</a:t>
            </a:r>
          </a:p>
          <a:p>
            <a:pPr algn="ctr"/>
            <a:r>
              <a:rPr lang="es-ES" b="1" dirty="0">
                <a:solidFill>
                  <a:schemeClr val="bg1"/>
                </a:solidFill>
                <a:latin typeface="+mj-lt"/>
                <a:cs typeface="Poppins" pitchFamily="2" charset="77"/>
              </a:rPr>
              <a:t>   responsable del sistema</a:t>
            </a:r>
          </a:p>
          <a:p>
            <a:pPr algn="ctr"/>
            <a:endParaRPr lang="es-PE" b="1" dirty="0">
              <a:solidFill>
                <a:schemeClr val="bg1"/>
              </a:solidFill>
              <a:latin typeface="+mj-lt"/>
              <a:cs typeface="Poppins" pitchFamily="2" charset="77"/>
            </a:endParaRPr>
          </a:p>
        </p:txBody>
      </p:sp>
      <p:sp>
        <p:nvSpPr>
          <p:cNvPr id="13" name="Flecha: pentágono 12">
            <a:extLst>
              <a:ext uri="{FF2B5EF4-FFF2-40B4-BE49-F238E27FC236}">
                <a16:creationId xmlns:a16="http://schemas.microsoft.com/office/drawing/2014/main" id="{B1F7F1D5-5B74-4938-87B2-2345572C3EE2}"/>
              </a:ext>
            </a:extLst>
          </p:cNvPr>
          <p:cNvSpPr/>
          <p:nvPr/>
        </p:nvSpPr>
        <p:spPr>
          <a:xfrm>
            <a:off x="4166647" y="2444177"/>
            <a:ext cx="4026817" cy="959168"/>
          </a:xfrm>
          <a:prstGeom prst="homePlat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b="1" dirty="0">
              <a:solidFill>
                <a:schemeClr val="bg1"/>
              </a:solidFill>
              <a:latin typeface="+mj-lt"/>
              <a:cs typeface="Poppins" pitchFamily="2" charset="77"/>
            </a:endParaRPr>
          </a:p>
          <a:p>
            <a:pPr algn="ctr"/>
            <a:r>
              <a:rPr lang="es-PE" b="1" dirty="0">
                <a:solidFill>
                  <a:schemeClr val="bg1"/>
                </a:solidFill>
                <a:latin typeface="+mj-lt"/>
                <a:cs typeface="Poppins" pitchFamily="2" charset="77"/>
              </a:rPr>
              <a:t>ETAPA 2</a:t>
            </a:r>
          </a:p>
          <a:p>
            <a:pPr algn="ctr"/>
            <a:r>
              <a:rPr lang="es-PE" b="1" dirty="0">
                <a:solidFill>
                  <a:srgbClr val="57D3FF"/>
                </a:solidFill>
                <a:latin typeface="+mj-lt"/>
                <a:cs typeface="Poppins" pitchFamily="2" charset="77"/>
              </a:rPr>
              <a:t>   </a:t>
            </a:r>
            <a:r>
              <a:rPr lang="es-PE" b="1" dirty="0">
                <a:solidFill>
                  <a:schemeClr val="bg1"/>
                </a:solidFill>
                <a:latin typeface="+mj-lt"/>
                <a:cs typeface="Poppins" pitchFamily="2" charset="77"/>
              </a:rPr>
              <a:t>Revisión y aprobación </a:t>
            </a:r>
          </a:p>
          <a:p>
            <a:pPr lvl="0" algn="ctr">
              <a:defRPr/>
            </a:pPr>
            <a:r>
              <a:rPr lang="es-PE" b="1" dirty="0">
                <a:solidFill>
                  <a:schemeClr val="bg1"/>
                </a:solidFill>
                <a:latin typeface="+mj-lt"/>
                <a:cs typeface="Poppins" pitchFamily="2" charset="77"/>
              </a:rPr>
              <a:t>a cargo de la UGEL</a:t>
            </a:r>
          </a:p>
          <a:p>
            <a:pPr algn="ctr"/>
            <a:endParaRPr lang="es-PE" b="1" dirty="0">
              <a:solidFill>
                <a:schemeClr val="bg1"/>
              </a:solidFill>
              <a:latin typeface="+mj-lt"/>
              <a:cs typeface="Poppins" pitchFamily="2" charset="77"/>
            </a:endParaRPr>
          </a:p>
        </p:txBody>
      </p:sp>
      <p:sp>
        <p:nvSpPr>
          <p:cNvPr id="14" name="CuadroTexto 13">
            <a:extLst>
              <a:ext uri="{FF2B5EF4-FFF2-40B4-BE49-F238E27FC236}">
                <a16:creationId xmlns:a16="http://schemas.microsoft.com/office/drawing/2014/main" id="{6AFAB98A-7724-4FD5-A92B-70A1BDCFC966}"/>
              </a:ext>
            </a:extLst>
          </p:cNvPr>
          <p:cNvSpPr txBox="1"/>
          <p:nvPr/>
        </p:nvSpPr>
        <p:spPr>
          <a:xfrm>
            <a:off x="8107052" y="3573027"/>
            <a:ext cx="2865748" cy="1384995"/>
          </a:xfrm>
          <a:prstGeom prst="rect">
            <a:avLst/>
          </a:prstGeom>
          <a:noFill/>
        </p:spPr>
        <p:txBody>
          <a:bodyPr wrap="square" rtlCol="0">
            <a:spAutoFit/>
          </a:bodyPr>
          <a:lstStyle/>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Ingreso de información del cuadro de distribución de horas aprobado en el sistema.</a:t>
            </a:r>
          </a:p>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Reporta la carga de horas en el sistema al MINEDU, a través del envió de la base de datos.</a:t>
            </a:r>
          </a:p>
          <a:p>
            <a:endParaRPr lang="es-PE" sz="1200" dirty="0">
              <a:latin typeface="+mn-lt"/>
            </a:endParaRPr>
          </a:p>
        </p:txBody>
      </p:sp>
      <p:sp>
        <p:nvSpPr>
          <p:cNvPr id="15" name="Flecha: pentágono 14">
            <a:extLst>
              <a:ext uri="{FF2B5EF4-FFF2-40B4-BE49-F238E27FC236}">
                <a16:creationId xmlns:a16="http://schemas.microsoft.com/office/drawing/2014/main" id="{4AFF9918-4C5A-4D57-97F9-FFCB78A6BB28}"/>
              </a:ext>
            </a:extLst>
          </p:cNvPr>
          <p:cNvSpPr/>
          <p:nvPr/>
        </p:nvSpPr>
        <p:spPr>
          <a:xfrm>
            <a:off x="0" y="2444177"/>
            <a:ext cx="4675695" cy="959168"/>
          </a:xfrm>
          <a:prstGeom prst="homePlat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b="1" dirty="0">
              <a:solidFill>
                <a:schemeClr val="bg1"/>
              </a:solidFill>
              <a:latin typeface="+mj-lt"/>
              <a:cs typeface="Poppins" pitchFamily="2" charset="77"/>
            </a:endParaRPr>
          </a:p>
          <a:p>
            <a:pPr algn="ctr"/>
            <a:r>
              <a:rPr lang="es-PE" b="1" dirty="0">
                <a:solidFill>
                  <a:schemeClr val="bg1"/>
                </a:solidFill>
                <a:latin typeface="+mj-lt"/>
                <a:cs typeface="Poppins" pitchFamily="2" charset="77"/>
              </a:rPr>
              <a:t>ETAPA 1</a:t>
            </a:r>
          </a:p>
          <a:p>
            <a:pPr algn="ctr"/>
            <a:r>
              <a:rPr lang="es-PE" b="1" dirty="0">
                <a:solidFill>
                  <a:schemeClr val="bg1"/>
                </a:solidFill>
                <a:latin typeface="+mj-lt"/>
                <a:cs typeface="Poppins" pitchFamily="2" charset="77"/>
              </a:rPr>
              <a:t>Elaboración</a:t>
            </a:r>
          </a:p>
          <a:p>
            <a:pPr algn="ctr"/>
            <a:r>
              <a:rPr lang="es-PE" b="1" dirty="0">
                <a:solidFill>
                  <a:schemeClr val="bg1"/>
                </a:solidFill>
                <a:latin typeface="+mj-lt"/>
                <a:cs typeface="Poppins" pitchFamily="2" charset="77"/>
              </a:rPr>
              <a:t>a cargo de la institución educativa </a:t>
            </a:r>
          </a:p>
          <a:p>
            <a:pPr algn="ctr"/>
            <a:endParaRPr lang="es-PE" b="1" dirty="0">
              <a:solidFill>
                <a:schemeClr val="bg1"/>
              </a:solidFill>
              <a:latin typeface="+mj-lt"/>
              <a:cs typeface="Poppins" pitchFamily="2" charset="77"/>
            </a:endParaRPr>
          </a:p>
        </p:txBody>
      </p:sp>
      <p:sp>
        <p:nvSpPr>
          <p:cNvPr id="20" name="Google Shape;7020;p68">
            <a:extLst>
              <a:ext uri="{FF2B5EF4-FFF2-40B4-BE49-F238E27FC236}">
                <a16:creationId xmlns:a16="http://schemas.microsoft.com/office/drawing/2014/main" id="{A9B3DFB1-1DDB-41C8-82C5-A4A35F4618D4}"/>
              </a:ext>
            </a:extLst>
          </p:cNvPr>
          <p:cNvSpPr/>
          <p:nvPr/>
        </p:nvSpPr>
        <p:spPr>
          <a:xfrm>
            <a:off x="9374428" y="1964014"/>
            <a:ext cx="506547" cy="495460"/>
          </a:xfrm>
          <a:custGeom>
            <a:avLst/>
            <a:gdLst/>
            <a:ahLst/>
            <a:cxnLst/>
            <a:rect l="l" t="t" r="r" b="b"/>
            <a:pathLst>
              <a:path w="11689" h="11758" extrusionOk="0">
                <a:moveTo>
                  <a:pt x="8538" y="2747"/>
                </a:moveTo>
                <a:cubicBezTo>
                  <a:pt x="8727" y="2747"/>
                  <a:pt x="8853" y="2905"/>
                  <a:pt x="8853" y="3094"/>
                </a:cubicBezTo>
                <a:cubicBezTo>
                  <a:pt x="8885" y="3251"/>
                  <a:pt x="8727" y="3409"/>
                  <a:pt x="8538" y="3409"/>
                </a:cubicBezTo>
                <a:cubicBezTo>
                  <a:pt x="8444" y="3409"/>
                  <a:pt x="8381" y="3377"/>
                  <a:pt x="8286" y="3346"/>
                </a:cubicBezTo>
                <a:lnTo>
                  <a:pt x="8538" y="2747"/>
                </a:lnTo>
                <a:close/>
                <a:moveTo>
                  <a:pt x="3277" y="1581"/>
                </a:moveTo>
                <a:cubicBezTo>
                  <a:pt x="3844" y="1581"/>
                  <a:pt x="4316" y="2023"/>
                  <a:pt x="4316" y="2590"/>
                </a:cubicBezTo>
                <a:cubicBezTo>
                  <a:pt x="4316" y="3157"/>
                  <a:pt x="3844" y="3598"/>
                  <a:pt x="3277" y="3598"/>
                </a:cubicBezTo>
                <a:cubicBezTo>
                  <a:pt x="2741" y="3598"/>
                  <a:pt x="2269" y="3157"/>
                  <a:pt x="2269" y="2590"/>
                </a:cubicBezTo>
                <a:cubicBezTo>
                  <a:pt x="2269" y="1991"/>
                  <a:pt x="2741" y="1581"/>
                  <a:pt x="3277" y="1581"/>
                </a:cubicBezTo>
                <a:close/>
                <a:moveTo>
                  <a:pt x="9231" y="5457"/>
                </a:moveTo>
                <a:cubicBezTo>
                  <a:pt x="9672" y="5457"/>
                  <a:pt x="10050" y="5740"/>
                  <a:pt x="10208" y="6150"/>
                </a:cubicBezTo>
                <a:lnTo>
                  <a:pt x="8286" y="6150"/>
                </a:lnTo>
                <a:cubicBezTo>
                  <a:pt x="8412" y="5772"/>
                  <a:pt x="8759" y="5457"/>
                  <a:pt x="9231" y="5457"/>
                </a:cubicBezTo>
                <a:close/>
                <a:moveTo>
                  <a:pt x="10932" y="6843"/>
                </a:moveTo>
                <a:lnTo>
                  <a:pt x="10932" y="7504"/>
                </a:lnTo>
                <a:lnTo>
                  <a:pt x="5262" y="7504"/>
                </a:lnTo>
                <a:lnTo>
                  <a:pt x="5262" y="6843"/>
                </a:lnTo>
                <a:close/>
                <a:moveTo>
                  <a:pt x="3403" y="4291"/>
                </a:moveTo>
                <a:cubicBezTo>
                  <a:pt x="4064" y="4322"/>
                  <a:pt x="4631" y="4921"/>
                  <a:pt x="4631" y="5583"/>
                </a:cubicBezTo>
                <a:lnTo>
                  <a:pt x="4631" y="7725"/>
                </a:lnTo>
                <a:cubicBezTo>
                  <a:pt x="4348" y="7567"/>
                  <a:pt x="4033" y="7441"/>
                  <a:pt x="3686" y="7441"/>
                </a:cubicBezTo>
                <a:lnTo>
                  <a:pt x="3340" y="7441"/>
                </a:lnTo>
                <a:lnTo>
                  <a:pt x="3340" y="6402"/>
                </a:lnTo>
                <a:cubicBezTo>
                  <a:pt x="3340" y="6213"/>
                  <a:pt x="3182" y="6055"/>
                  <a:pt x="2962" y="6055"/>
                </a:cubicBezTo>
                <a:cubicBezTo>
                  <a:pt x="2773" y="6055"/>
                  <a:pt x="2615" y="6213"/>
                  <a:pt x="2615" y="6402"/>
                </a:cubicBezTo>
                <a:lnTo>
                  <a:pt x="2615" y="7788"/>
                </a:lnTo>
                <a:cubicBezTo>
                  <a:pt x="2615" y="7977"/>
                  <a:pt x="2773" y="8134"/>
                  <a:pt x="2962" y="8134"/>
                </a:cubicBezTo>
                <a:lnTo>
                  <a:pt x="3655" y="8134"/>
                </a:lnTo>
                <a:cubicBezTo>
                  <a:pt x="4064" y="8134"/>
                  <a:pt x="4474" y="8418"/>
                  <a:pt x="4600" y="8828"/>
                </a:cubicBezTo>
                <a:lnTo>
                  <a:pt x="1985" y="8828"/>
                </a:lnTo>
                <a:lnTo>
                  <a:pt x="1985" y="5583"/>
                </a:lnTo>
                <a:lnTo>
                  <a:pt x="2080" y="5583"/>
                </a:lnTo>
                <a:cubicBezTo>
                  <a:pt x="2080" y="5236"/>
                  <a:pt x="2237" y="4858"/>
                  <a:pt x="2458" y="4637"/>
                </a:cubicBezTo>
                <a:cubicBezTo>
                  <a:pt x="2741" y="4385"/>
                  <a:pt x="3056" y="4291"/>
                  <a:pt x="3403" y="4291"/>
                </a:cubicBezTo>
                <a:close/>
                <a:moveTo>
                  <a:pt x="1040" y="4795"/>
                </a:moveTo>
                <a:cubicBezTo>
                  <a:pt x="1229" y="4795"/>
                  <a:pt x="1418" y="4952"/>
                  <a:pt x="1418" y="5141"/>
                </a:cubicBezTo>
                <a:lnTo>
                  <a:pt x="1418" y="9174"/>
                </a:lnTo>
                <a:lnTo>
                  <a:pt x="1418" y="9300"/>
                </a:lnTo>
                <a:cubicBezTo>
                  <a:pt x="1449" y="9458"/>
                  <a:pt x="1575" y="9521"/>
                  <a:pt x="1733" y="9521"/>
                </a:cubicBezTo>
                <a:lnTo>
                  <a:pt x="5860" y="9521"/>
                </a:lnTo>
                <a:cubicBezTo>
                  <a:pt x="6049" y="9521"/>
                  <a:pt x="6175" y="9678"/>
                  <a:pt x="6175" y="9836"/>
                </a:cubicBezTo>
                <a:lnTo>
                  <a:pt x="6175" y="10938"/>
                </a:lnTo>
                <a:lnTo>
                  <a:pt x="693" y="10938"/>
                </a:lnTo>
                <a:lnTo>
                  <a:pt x="693" y="5141"/>
                </a:lnTo>
                <a:cubicBezTo>
                  <a:pt x="693" y="4952"/>
                  <a:pt x="851" y="4795"/>
                  <a:pt x="1040" y="4795"/>
                </a:cubicBezTo>
                <a:close/>
                <a:moveTo>
                  <a:pt x="7656" y="8197"/>
                </a:moveTo>
                <a:cubicBezTo>
                  <a:pt x="7971" y="8260"/>
                  <a:pt x="8254" y="8576"/>
                  <a:pt x="8254" y="8922"/>
                </a:cubicBezTo>
                <a:lnTo>
                  <a:pt x="8254" y="10938"/>
                </a:lnTo>
                <a:lnTo>
                  <a:pt x="6868" y="10938"/>
                </a:lnTo>
                <a:lnTo>
                  <a:pt x="6868" y="9836"/>
                </a:lnTo>
                <a:cubicBezTo>
                  <a:pt x="6868" y="9269"/>
                  <a:pt x="6396" y="8796"/>
                  <a:pt x="5860" y="8796"/>
                </a:cubicBezTo>
                <a:lnTo>
                  <a:pt x="5388" y="8796"/>
                </a:lnTo>
                <a:cubicBezTo>
                  <a:pt x="5356" y="8576"/>
                  <a:pt x="5230" y="8386"/>
                  <a:pt x="5104" y="8197"/>
                </a:cubicBezTo>
                <a:close/>
                <a:moveTo>
                  <a:pt x="9185" y="1"/>
                </a:moveTo>
                <a:cubicBezTo>
                  <a:pt x="9049" y="1"/>
                  <a:pt x="8908" y="88"/>
                  <a:pt x="8885" y="227"/>
                </a:cubicBezTo>
                <a:lnTo>
                  <a:pt x="6837" y="5078"/>
                </a:lnTo>
                <a:cubicBezTo>
                  <a:pt x="6774" y="5236"/>
                  <a:pt x="6837" y="5457"/>
                  <a:pt x="7026" y="5520"/>
                </a:cubicBezTo>
                <a:cubicBezTo>
                  <a:pt x="7089" y="5520"/>
                  <a:pt x="7120" y="5551"/>
                  <a:pt x="7152" y="5551"/>
                </a:cubicBezTo>
                <a:cubicBezTo>
                  <a:pt x="7278" y="5551"/>
                  <a:pt x="7435" y="5457"/>
                  <a:pt x="7467" y="5362"/>
                </a:cubicBezTo>
                <a:lnTo>
                  <a:pt x="8034" y="4039"/>
                </a:lnTo>
                <a:cubicBezTo>
                  <a:pt x="8191" y="4133"/>
                  <a:pt x="8349" y="4165"/>
                  <a:pt x="8538" y="4165"/>
                </a:cubicBezTo>
                <a:cubicBezTo>
                  <a:pt x="8664" y="4165"/>
                  <a:pt x="8759" y="4133"/>
                  <a:pt x="8885" y="4133"/>
                </a:cubicBezTo>
                <a:lnTo>
                  <a:pt x="8885" y="4921"/>
                </a:lnTo>
                <a:cubicBezTo>
                  <a:pt x="8223" y="5047"/>
                  <a:pt x="7719" y="5583"/>
                  <a:pt x="7561" y="6244"/>
                </a:cubicBezTo>
                <a:lnTo>
                  <a:pt x="5293" y="6244"/>
                </a:lnTo>
                <a:lnTo>
                  <a:pt x="5293" y="5709"/>
                </a:lnTo>
                <a:cubicBezTo>
                  <a:pt x="5293" y="4984"/>
                  <a:pt x="4915" y="4354"/>
                  <a:pt x="4348" y="4007"/>
                </a:cubicBezTo>
                <a:cubicBezTo>
                  <a:pt x="4757" y="3692"/>
                  <a:pt x="4978" y="3220"/>
                  <a:pt x="4978" y="2653"/>
                </a:cubicBezTo>
                <a:cubicBezTo>
                  <a:pt x="4978" y="1707"/>
                  <a:pt x="4253" y="983"/>
                  <a:pt x="3308" y="983"/>
                </a:cubicBezTo>
                <a:cubicBezTo>
                  <a:pt x="2363" y="983"/>
                  <a:pt x="1607" y="1707"/>
                  <a:pt x="1607" y="2653"/>
                </a:cubicBezTo>
                <a:cubicBezTo>
                  <a:pt x="1607" y="3220"/>
                  <a:pt x="1890" y="3724"/>
                  <a:pt x="2269" y="4039"/>
                </a:cubicBezTo>
                <a:cubicBezTo>
                  <a:pt x="2143" y="4133"/>
                  <a:pt x="2080" y="4196"/>
                  <a:pt x="1985" y="4291"/>
                </a:cubicBezTo>
                <a:cubicBezTo>
                  <a:pt x="1922" y="4354"/>
                  <a:pt x="1827" y="4448"/>
                  <a:pt x="1764" y="4543"/>
                </a:cubicBezTo>
                <a:cubicBezTo>
                  <a:pt x="1575" y="4354"/>
                  <a:pt x="1323" y="4228"/>
                  <a:pt x="1008" y="4228"/>
                </a:cubicBezTo>
                <a:cubicBezTo>
                  <a:pt x="473" y="4228"/>
                  <a:pt x="0" y="4700"/>
                  <a:pt x="0" y="5268"/>
                </a:cubicBezTo>
                <a:lnTo>
                  <a:pt x="0" y="11411"/>
                </a:lnTo>
                <a:cubicBezTo>
                  <a:pt x="0" y="11600"/>
                  <a:pt x="158" y="11758"/>
                  <a:pt x="347" y="11758"/>
                </a:cubicBezTo>
                <a:lnTo>
                  <a:pt x="8570" y="11758"/>
                </a:lnTo>
                <a:cubicBezTo>
                  <a:pt x="8759" y="11758"/>
                  <a:pt x="8916" y="11600"/>
                  <a:pt x="8916" y="11411"/>
                </a:cubicBezTo>
                <a:lnTo>
                  <a:pt x="8916" y="9048"/>
                </a:lnTo>
                <a:cubicBezTo>
                  <a:pt x="8916" y="8765"/>
                  <a:pt x="8853" y="8544"/>
                  <a:pt x="8727" y="8292"/>
                </a:cubicBezTo>
                <a:lnTo>
                  <a:pt x="11342" y="8292"/>
                </a:lnTo>
                <a:cubicBezTo>
                  <a:pt x="11531" y="8292"/>
                  <a:pt x="11689" y="8134"/>
                  <a:pt x="11689" y="7945"/>
                </a:cubicBezTo>
                <a:lnTo>
                  <a:pt x="11689" y="6559"/>
                </a:lnTo>
                <a:cubicBezTo>
                  <a:pt x="11689" y="6339"/>
                  <a:pt x="11531" y="6181"/>
                  <a:pt x="11310" y="6181"/>
                </a:cubicBezTo>
                <a:lnTo>
                  <a:pt x="10901" y="6181"/>
                </a:lnTo>
                <a:cubicBezTo>
                  <a:pt x="10775" y="5520"/>
                  <a:pt x="10239" y="4984"/>
                  <a:pt x="9546" y="4826"/>
                </a:cubicBezTo>
                <a:lnTo>
                  <a:pt x="9546" y="3094"/>
                </a:lnTo>
                <a:cubicBezTo>
                  <a:pt x="9546" y="2621"/>
                  <a:pt x="9231" y="2243"/>
                  <a:pt x="8790" y="2117"/>
                </a:cubicBezTo>
                <a:lnTo>
                  <a:pt x="9515" y="447"/>
                </a:lnTo>
                <a:cubicBezTo>
                  <a:pt x="9578" y="290"/>
                  <a:pt x="9515" y="69"/>
                  <a:pt x="9326" y="38"/>
                </a:cubicBezTo>
                <a:cubicBezTo>
                  <a:pt x="9283" y="12"/>
                  <a:pt x="9234" y="1"/>
                  <a:pt x="9185" y="1"/>
                </a:cubicBezTo>
                <a:close/>
              </a:path>
            </a:pathLst>
          </a:custGeom>
          <a:solidFill>
            <a:srgbClr val="DE0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8855;p72">
            <a:extLst>
              <a:ext uri="{FF2B5EF4-FFF2-40B4-BE49-F238E27FC236}">
                <a16:creationId xmlns:a16="http://schemas.microsoft.com/office/drawing/2014/main" id="{AF66D9AB-DA13-4E7F-8146-6999737E802D}"/>
              </a:ext>
            </a:extLst>
          </p:cNvPr>
          <p:cNvGrpSpPr/>
          <p:nvPr/>
        </p:nvGrpSpPr>
        <p:grpSpPr>
          <a:xfrm>
            <a:off x="5864013" y="1964014"/>
            <a:ext cx="361296" cy="469041"/>
            <a:chOff x="-3462150" y="2046625"/>
            <a:chExt cx="224500" cy="291450"/>
          </a:xfrm>
          <a:solidFill>
            <a:srgbClr val="DE0A14"/>
          </a:solidFill>
        </p:grpSpPr>
        <p:sp>
          <p:nvSpPr>
            <p:cNvPr id="22" name="Google Shape;8856;p72">
              <a:extLst>
                <a:ext uri="{FF2B5EF4-FFF2-40B4-BE49-F238E27FC236}">
                  <a16:creationId xmlns:a16="http://schemas.microsoft.com/office/drawing/2014/main" id="{36FB4C30-6B6E-44E1-B231-BB00D67B23CE}"/>
                </a:ext>
              </a:extLst>
            </p:cNvPr>
            <p:cNvSpPr/>
            <p:nvPr/>
          </p:nvSpPr>
          <p:spPr>
            <a:xfrm>
              <a:off x="-3425125" y="2253000"/>
              <a:ext cx="51225" cy="50425"/>
            </a:xfrm>
            <a:custGeom>
              <a:avLst/>
              <a:gdLst/>
              <a:ahLst/>
              <a:cxnLst/>
              <a:rect l="l" t="t" r="r" b="b"/>
              <a:pathLst>
                <a:path w="2049" h="2017" extrusionOk="0">
                  <a:moveTo>
                    <a:pt x="1009" y="662"/>
                  </a:moveTo>
                  <a:cubicBezTo>
                    <a:pt x="1198" y="662"/>
                    <a:pt x="1355" y="819"/>
                    <a:pt x="1355" y="1008"/>
                  </a:cubicBezTo>
                  <a:cubicBezTo>
                    <a:pt x="1355" y="1197"/>
                    <a:pt x="1166" y="1355"/>
                    <a:pt x="1009" y="1355"/>
                  </a:cubicBezTo>
                  <a:cubicBezTo>
                    <a:pt x="820" y="1355"/>
                    <a:pt x="662" y="1197"/>
                    <a:pt x="662" y="1008"/>
                  </a:cubicBezTo>
                  <a:cubicBezTo>
                    <a:pt x="662" y="819"/>
                    <a:pt x="820" y="662"/>
                    <a:pt x="1009" y="662"/>
                  </a:cubicBezTo>
                  <a:close/>
                  <a:moveTo>
                    <a:pt x="1009" y="0"/>
                  </a:moveTo>
                  <a:cubicBezTo>
                    <a:pt x="473" y="0"/>
                    <a:pt x="0" y="441"/>
                    <a:pt x="0" y="1008"/>
                  </a:cubicBezTo>
                  <a:cubicBezTo>
                    <a:pt x="0" y="1575"/>
                    <a:pt x="473" y="2016"/>
                    <a:pt x="1009" y="2016"/>
                  </a:cubicBezTo>
                  <a:cubicBezTo>
                    <a:pt x="1576" y="2016"/>
                    <a:pt x="2048" y="1575"/>
                    <a:pt x="2048" y="1008"/>
                  </a:cubicBezTo>
                  <a:cubicBezTo>
                    <a:pt x="2048" y="441"/>
                    <a:pt x="1576"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857;p72">
              <a:extLst>
                <a:ext uri="{FF2B5EF4-FFF2-40B4-BE49-F238E27FC236}">
                  <a16:creationId xmlns:a16="http://schemas.microsoft.com/office/drawing/2014/main" id="{9DB63336-A236-4FC0-97AB-718C251DA65E}"/>
                </a:ext>
              </a:extLst>
            </p:cNvPr>
            <p:cNvSpPr/>
            <p:nvPr/>
          </p:nvSpPr>
          <p:spPr>
            <a:xfrm>
              <a:off x="-3425125" y="2116725"/>
              <a:ext cx="51225" cy="49650"/>
            </a:xfrm>
            <a:custGeom>
              <a:avLst/>
              <a:gdLst/>
              <a:ahLst/>
              <a:cxnLst/>
              <a:rect l="l" t="t" r="r" b="b"/>
              <a:pathLst>
                <a:path w="2049" h="1986" extrusionOk="0">
                  <a:moveTo>
                    <a:pt x="343" y="1"/>
                  </a:moveTo>
                  <a:cubicBezTo>
                    <a:pt x="252" y="1"/>
                    <a:pt x="158" y="32"/>
                    <a:pt x="95" y="95"/>
                  </a:cubicBezTo>
                  <a:cubicBezTo>
                    <a:pt x="0" y="190"/>
                    <a:pt x="0" y="442"/>
                    <a:pt x="95" y="536"/>
                  </a:cubicBezTo>
                  <a:lnTo>
                    <a:pt x="536" y="977"/>
                  </a:lnTo>
                  <a:lnTo>
                    <a:pt x="95" y="1418"/>
                  </a:lnTo>
                  <a:cubicBezTo>
                    <a:pt x="0" y="1544"/>
                    <a:pt x="0" y="1765"/>
                    <a:pt x="95" y="1891"/>
                  </a:cubicBezTo>
                  <a:cubicBezTo>
                    <a:pt x="158" y="1954"/>
                    <a:pt x="252" y="1986"/>
                    <a:pt x="343" y="1986"/>
                  </a:cubicBezTo>
                  <a:cubicBezTo>
                    <a:pt x="434" y="1986"/>
                    <a:pt x="520" y="1954"/>
                    <a:pt x="568" y="1891"/>
                  </a:cubicBezTo>
                  <a:lnTo>
                    <a:pt x="1009" y="1450"/>
                  </a:lnTo>
                  <a:lnTo>
                    <a:pt x="1450" y="1891"/>
                  </a:lnTo>
                  <a:cubicBezTo>
                    <a:pt x="1513" y="1954"/>
                    <a:pt x="1599" y="1986"/>
                    <a:pt x="1686" y="1986"/>
                  </a:cubicBezTo>
                  <a:cubicBezTo>
                    <a:pt x="1773" y="1986"/>
                    <a:pt x="1859" y="1954"/>
                    <a:pt x="1922" y="1891"/>
                  </a:cubicBezTo>
                  <a:cubicBezTo>
                    <a:pt x="2048" y="1765"/>
                    <a:pt x="2048" y="1544"/>
                    <a:pt x="1922" y="1418"/>
                  </a:cubicBezTo>
                  <a:lnTo>
                    <a:pt x="1481" y="977"/>
                  </a:lnTo>
                  <a:lnTo>
                    <a:pt x="1922" y="536"/>
                  </a:lnTo>
                  <a:cubicBezTo>
                    <a:pt x="2048" y="442"/>
                    <a:pt x="2048" y="190"/>
                    <a:pt x="1922" y="95"/>
                  </a:cubicBezTo>
                  <a:cubicBezTo>
                    <a:pt x="1859" y="32"/>
                    <a:pt x="1773" y="1"/>
                    <a:pt x="1686" y="1"/>
                  </a:cubicBezTo>
                  <a:cubicBezTo>
                    <a:pt x="1599" y="1"/>
                    <a:pt x="1513" y="32"/>
                    <a:pt x="1450" y="95"/>
                  </a:cubicBezTo>
                  <a:lnTo>
                    <a:pt x="1009" y="505"/>
                  </a:lnTo>
                  <a:lnTo>
                    <a:pt x="568" y="95"/>
                  </a:lnTo>
                  <a:cubicBezTo>
                    <a:pt x="520" y="32"/>
                    <a:pt x="434" y="1"/>
                    <a:pt x="3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858;p72">
              <a:extLst>
                <a:ext uri="{FF2B5EF4-FFF2-40B4-BE49-F238E27FC236}">
                  <a16:creationId xmlns:a16="http://schemas.microsoft.com/office/drawing/2014/main" id="{C0D95BB1-D993-406F-93A3-9E560127C6F0}"/>
                </a:ext>
              </a:extLst>
            </p:cNvPr>
            <p:cNvSpPr/>
            <p:nvPr/>
          </p:nvSpPr>
          <p:spPr>
            <a:xfrm>
              <a:off x="-3425125" y="2185250"/>
              <a:ext cx="51225" cy="49650"/>
            </a:xfrm>
            <a:custGeom>
              <a:avLst/>
              <a:gdLst/>
              <a:ahLst/>
              <a:cxnLst/>
              <a:rect l="l" t="t" r="r" b="b"/>
              <a:pathLst>
                <a:path w="2049" h="1986" extrusionOk="0">
                  <a:moveTo>
                    <a:pt x="343" y="1"/>
                  </a:moveTo>
                  <a:cubicBezTo>
                    <a:pt x="252" y="1"/>
                    <a:pt x="158" y="32"/>
                    <a:pt x="95" y="95"/>
                  </a:cubicBezTo>
                  <a:cubicBezTo>
                    <a:pt x="0" y="221"/>
                    <a:pt x="0" y="442"/>
                    <a:pt x="95" y="568"/>
                  </a:cubicBezTo>
                  <a:lnTo>
                    <a:pt x="536" y="1009"/>
                  </a:lnTo>
                  <a:lnTo>
                    <a:pt x="95" y="1418"/>
                  </a:lnTo>
                  <a:cubicBezTo>
                    <a:pt x="0" y="1544"/>
                    <a:pt x="0" y="1796"/>
                    <a:pt x="95" y="1891"/>
                  </a:cubicBezTo>
                  <a:cubicBezTo>
                    <a:pt x="158" y="1954"/>
                    <a:pt x="252" y="1985"/>
                    <a:pt x="343" y="1985"/>
                  </a:cubicBezTo>
                  <a:cubicBezTo>
                    <a:pt x="434" y="1985"/>
                    <a:pt x="520" y="1954"/>
                    <a:pt x="568" y="1891"/>
                  </a:cubicBezTo>
                  <a:lnTo>
                    <a:pt x="1009" y="1481"/>
                  </a:lnTo>
                  <a:lnTo>
                    <a:pt x="1450" y="1891"/>
                  </a:lnTo>
                  <a:cubicBezTo>
                    <a:pt x="1513" y="1954"/>
                    <a:pt x="1599" y="1985"/>
                    <a:pt x="1686" y="1985"/>
                  </a:cubicBezTo>
                  <a:cubicBezTo>
                    <a:pt x="1773" y="1985"/>
                    <a:pt x="1859" y="1954"/>
                    <a:pt x="1922" y="1891"/>
                  </a:cubicBezTo>
                  <a:cubicBezTo>
                    <a:pt x="2048" y="1796"/>
                    <a:pt x="2048" y="1544"/>
                    <a:pt x="1922" y="1418"/>
                  </a:cubicBezTo>
                  <a:lnTo>
                    <a:pt x="1481" y="1009"/>
                  </a:lnTo>
                  <a:lnTo>
                    <a:pt x="1922" y="568"/>
                  </a:lnTo>
                  <a:cubicBezTo>
                    <a:pt x="2048" y="410"/>
                    <a:pt x="2048" y="221"/>
                    <a:pt x="1922" y="95"/>
                  </a:cubicBezTo>
                  <a:cubicBezTo>
                    <a:pt x="1859" y="32"/>
                    <a:pt x="1773" y="1"/>
                    <a:pt x="1686" y="1"/>
                  </a:cubicBezTo>
                  <a:cubicBezTo>
                    <a:pt x="1599" y="1"/>
                    <a:pt x="1513" y="32"/>
                    <a:pt x="1450" y="95"/>
                  </a:cubicBezTo>
                  <a:lnTo>
                    <a:pt x="1009" y="536"/>
                  </a:lnTo>
                  <a:lnTo>
                    <a:pt x="568" y="95"/>
                  </a:lnTo>
                  <a:cubicBezTo>
                    <a:pt x="520" y="32"/>
                    <a:pt x="434" y="1"/>
                    <a:pt x="3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859;p72">
              <a:extLst>
                <a:ext uri="{FF2B5EF4-FFF2-40B4-BE49-F238E27FC236}">
                  <a16:creationId xmlns:a16="http://schemas.microsoft.com/office/drawing/2014/main" id="{18B47CDF-8086-441E-B195-85F8790EE245}"/>
                </a:ext>
              </a:extLst>
            </p:cNvPr>
            <p:cNvSpPr/>
            <p:nvPr/>
          </p:nvSpPr>
          <p:spPr>
            <a:xfrm>
              <a:off x="-3462150" y="2046625"/>
              <a:ext cx="224500" cy="291450"/>
            </a:xfrm>
            <a:custGeom>
              <a:avLst/>
              <a:gdLst/>
              <a:ahLst/>
              <a:cxnLst/>
              <a:rect l="l" t="t" r="r" b="b"/>
              <a:pathLst>
                <a:path w="8980" h="11658" extrusionOk="0">
                  <a:moveTo>
                    <a:pt x="5924" y="694"/>
                  </a:moveTo>
                  <a:cubicBezTo>
                    <a:pt x="6113" y="694"/>
                    <a:pt x="6270" y="851"/>
                    <a:pt x="6270" y="1040"/>
                  </a:cubicBezTo>
                  <a:cubicBezTo>
                    <a:pt x="6270" y="1229"/>
                    <a:pt x="6113" y="1387"/>
                    <a:pt x="5924" y="1387"/>
                  </a:cubicBezTo>
                  <a:lnTo>
                    <a:pt x="3151" y="1387"/>
                  </a:lnTo>
                  <a:cubicBezTo>
                    <a:pt x="2962" y="1387"/>
                    <a:pt x="2805" y="1229"/>
                    <a:pt x="2805" y="1040"/>
                  </a:cubicBezTo>
                  <a:cubicBezTo>
                    <a:pt x="2805" y="851"/>
                    <a:pt x="2962" y="694"/>
                    <a:pt x="3151" y="694"/>
                  </a:cubicBezTo>
                  <a:close/>
                  <a:moveTo>
                    <a:pt x="8034" y="1356"/>
                  </a:moveTo>
                  <a:cubicBezTo>
                    <a:pt x="8255" y="1356"/>
                    <a:pt x="8413" y="1513"/>
                    <a:pt x="8413" y="1702"/>
                  </a:cubicBezTo>
                  <a:lnTo>
                    <a:pt x="8413" y="10649"/>
                  </a:lnTo>
                  <a:lnTo>
                    <a:pt x="8287" y="10649"/>
                  </a:lnTo>
                  <a:cubicBezTo>
                    <a:pt x="8287" y="10838"/>
                    <a:pt x="8129" y="10996"/>
                    <a:pt x="7940" y="10996"/>
                  </a:cubicBezTo>
                  <a:lnTo>
                    <a:pt x="1103" y="10996"/>
                  </a:lnTo>
                  <a:cubicBezTo>
                    <a:pt x="914" y="10996"/>
                    <a:pt x="757" y="10838"/>
                    <a:pt x="757" y="10649"/>
                  </a:cubicBezTo>
                  <a:lnTo>
                    <a:pt x="757" y="1702"/>
                  </a:lnTo>
                  <a:cubicBezTo>
                    <a:pt x="757" y="1513"/>
                    <a:pt x="914" y="1356"/>
                    <a:pt x="1103" y="1356"/>
                  </a:cubicBezTo>
                  <a:lnTo>
                    <a:pt x="2206" y="1356"/>
                  </a:lnTo>
                  <a:cubicBezTo>
                    <a:pt x="2364" y="1734"/>
                    <a:pt x="2742" y="2017"/>
                    <a:pt x="3214" y="2017"/>
                  </a:cubicBezTo>
                  <a:lnTo>
                    <a:pt x="5955" y="2017"/>
                  </a:lnTo>
                  <a:cubicBezTo>
                    <a:pt x="6396" y="2017"/>
                    <a:pt x="6774" y="1734"/>
                    <a:pt x="6932" y="1356"/>
                  </a:cubicBezTo>
                  <a:close/>
                  <a:moveTo>
                    <a:pt x="3120" y="1"/>
                  </a:moveTo>
                  <a:cubicBezTo>
                    <a:pt x="2679" y="1"/>
                    <a:pt x="2301" y="284"/>
                    <a:pt x="2143" y="694"/>
                  </a:cubicBezTo>
                  <a:lnTo>
                    <a:pt x="1040" y="694"/>
                  </a:lnTo>
                  <a:cubicBezTo>
                    <a:pt x="473" y="694"/>
                    <a:pt x="1" y="1166"/>
                    <a:pt x="1" y="1702"/>
                  </a:cubicBezTo>
                  <a:lnTo>
                    <a:pt x="1" y="10649"/>
                  </a:lnTo>
                  <a:cubicBezTo>
                    <a:pt x="1" y="11185"/>
                    <a:pt x="473" y="11658"/>
                    <a:pt x="1040" y="11658"/>
                  </a:cubicBezTo>
                  <a:lnTo>
                    <a:pt x="7877" y="11658"/>
                  </a:lnTo>
                  <a:cubicBezTo>
                    <a:pt x="8444" y="11658"/>
                    <a:pt x="8917" y="11185"/>
                    <a:pt x="8917" y="10649"/>
                  </a:cubicBezTo>
                  <a:lnTo>
                    <a:pt x="8917" y="1702"/>
                  </a:lnTo>
                  <a:cubicBezTo>
                    <a:pt x="8980" y="1166"/>
                    <a:pt x="8507" y="694"/>
                    <a:pt x="7971" y="694"/>
                  </a:cubicBezTo>
                  <a:lnTo>
                    <a:pt x="6869" y="694"/>
                  </a:lnTo>
                  <a:cubicBezTo>
                    <a:pt x="6711" y="284"/>
                    <a:pt x="6365" y="1"/>
                    <a:pt x="58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860;p72">
              <a:extLst>
                <a:ext uri="{FF2B5EF4-FFF2-40B4-BE49-F238E27FC236}">
                  <a16:creationId xmlns:a16="http://schemas.microsoft.com/office/drawing/2014/main" id="{C5714340-DD8A-4155-86FA-81FE1EA6C578}"/>
                </a:ext>
              </a:extLst>
            </p:cNvPr>
            <p:cNvSpPr/>
            <p:nvPr/>
          </p:nvSpPr>
          <p:spPr>
            <a:xfrm>
              <a:off x="-3358175" y="2133275"/>
              <a:ext cx="86650" cy="18125"/>
            </a:xfrm>
            <a:custGeom>
              <a:avLst/>
              <a:gdLst/>
              <a:ahLst/>
              <a:cxnLst/>
              <a:rect l="l" t="t" r="r" b="b"/>
              <a:pathLst>
                <a:path w="3466" h="725" extrusionOk="0">
                  <a:moveTo>
                    <a:pt x="347" y="0"/>
                  </a:moveTo>
                  <a:cubicBezTo>
                    <a:pt x="158" y="0"/>
                    <a:pt x="0" y="158"/>
                    <a:pt x="0" y="378"/>
                  </a:cubicBezTo>
                  <a:cubicBezTo>
                    <a:pt x="0" y="567"/>
                    <a:pt x="158" y="725"/>
                    <a:pt x="347" y="725"/>
                  </a:cubicBezTo>
                  <a:lnTo>
                    <a:pt x="3088" y="725"/>
                  </a:lnTo>
                  <a:cubicBezTo>
                    <a:pt x="3308" y="725"/>
                    <a:pt x="3466" y="567"/>
                    <a:pt x="3466" y="378"/>
                  </a:cubicBezTo>
                  <a:cubicBezTo>
                    <a:pt x="3466" y="158"/>
                    <a:pt x="3308" y="0"/>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861;p72">
              <a:extLst>
                <a:ext uri="{FF2B5EF4-FFF2-40B4-BE49-F238E27FC236}">
                  <a16:creationId xmlns:a16="http://schemas.microsoft.com/office/drawing/2014/main" id="{E5994B94-D8C1-4782-875E-568C46DB8211}"/>
                </a:ext>
              </a:extLst>
            </p:cNvPr>
            <p:cNvSpPr/>
            <p:nvPr/>
          </p:nvSpPr>
          <p:spPr>
            <a:xfrm>
              <a:off x="-3358175" y="2201800"/>
              <a:ext cx="86650" cy="17350"/>
            </a:xfrm>
            <a:custGeom>
              <a:avLst/>
              <a:gdLst/>
              <a:ahLst/>
              <a:cxnLst/>
              <a:rect l="l" t="t" r="r" b="b"/>
              <a:pathLst>
                <a:path w="3466" h="694" extrusionOk="0">
                  <a:moveTo>
                    <a:pt x="347" y="0"/>
                  </a:moveTo>
                  <a:cubicBezTo>
                    <a:pt x="158" y="0"/>
                    <a:pt x="0" y="158"/>
                    <a:pt x="0" y="347"/>
                  </a:cubicBezTo>
                  <a:cubicBezTo>
                    <a:pt x="0" y="536"/>
                    <a:pt x="158" y="693"/>
                    <a:pt x="347" y="693"/>
                  </a:cubicBezTo>
                  <a:lnTo>
                    <a:pt x="3088" y="693"/>
                  </a:lnTo>
                  <a:cubicBezTo>
                    <a:pt x="3308" y="693"/>
                    <a:pt x="3466" y="536"/>
                    <a:pt x="3466" y="347"/>
                  </a:cubicBezTo>
                  <a:cubicBezTo>
                    <a:pt x="3466" y="158"/>
                    <a:pt x="3308" y="0"/>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862;p72">
              <a:extLst>
                <a:ext uri="{FF2B5EF4-FFF2-40B4-BE49-F238E27FC236}">
                  <a16:creationId xmlns:a16="http://schemas.microsoft.com/office/drawing/2014/main" id="{32471D5C-B3C4-4F85-9D91-2CD818F9B9B5}"/>
                </a:ext>
              </a:extLst>
            </p:cNvPr>
            <p:cNvSpPr/>
            <p:nvPr/>
          </p:nvSpPr>
          <p:spPr>
            <a:xfrm>
              <a:off x="-3358175" y="2270325"/>
              <a:ext cx="86650" cy="18125"/>
            </a:xfrm>
            <a:custGeom>
              <a:avLst/>
              <a:gdLst/>
              <a:ahLst/>
              <a:cxnLst/>
              <a:rect l="l" t="t" r="r" b="b"/>
              <a:pathLst>
                <a:path w="3466" h="725" extrusionOk="0">
                  <a:moveTo>
                    <a:pt x="347" y="0"/>
                  </a:moveTo>
                  <a:cubicBezTo>
                    <a:pt x="158" y="0"/>
                    <a:pt x="0" y="158"/>
                    <a:pt x="0" y="347"/>
                  </a:cubicBezTo>
                  <a:cubicBezTo>
                    <a:pt x="0" y="567"/>
                    <a:pt x="158" y="725"/>
                    <a:pt x="347" y="725"/>
                  </a:cubicBezTo>
                  <a:lnTo>
                    <a:pt x="3088" y="725"/>
                  </a:lnTo>
                  <a:cubicBezTo>
                    <a:pt x="3308" y="725"/>
                    <a:pt x="3466" y="567"/>
                    <a:pt x="3466" y="347"/>
                  </a:cubicBezTo>
                  <a:cubicBezTo>
                    <a:pt x="3466" y="158"/>
                    <a:pt x="3308" y="0"/>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Elipse 3">
            <a:extLst>
              <a:ext uri="{FF2B5EF4-FFF2-40B4-BE49-F238E27FC236}">
                <a16:creationId xmlns:a16="http://schemas.microsoft.com/office/drawing/2014/main" id="{996B5DA1-9A98-48F8-9FE4-9E5723D33D07}"/>
              </a:ext>
            </a:extLst>
          </p:cNvPr>
          <p:cNvSpPr/>
          <p:nvPr/>
        </p:nvSpPr>
        <p:spPr>
          <a:xfrm>
            <a:off x="1964869" y="1846159"/>
            <a:ext cx="613315" cy="6133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29" name="Google Shape;8820;p72">
            <a:extLst>
              <a:ext uri="{FF2B5EF4-FFF2-40B4-BE49-F238E27FC236}">
                <a16:creationId xmlns:a16="http://schemas.microsoft.com/office/drawing/2014/main" id="{DB783B68-40AB-46C4-9F3B-D66D50E338DD}"/>
              </a:ext>
            </a:extLst>
          </p:cNvPr>
          <p:cNvGrpSpPr/>
          <p:nvPr/>
        </p:nvGrpSpPr>
        <p:grpSpPr>
          <a:xfrm>
            <a:off x="2107585" y="1985993"/>
            <a:ext cx="414750" cy="412520"/>
            <a:chOff x="-5635200" y="2037975"/>
            <a:chExt cx="293025" cy="291450"/>
          </a:xfrm>
          <a:solidFill>
            <a:srgbClr val="DE0A14"/>
          </a:solidFill>
        </p:grpSpPr>
        <p:sp>
          <p:nvSpPr>
            <p:cNvPr id="30" name="Google Shape;8821;p72">
              <a:extLst>
                <a:ext uri="{FF2B5EF4-FFF2-40B4-BE49-F238E27FC236}">
                  <a16:creationId xmlns:a16="http://schemas.microsoft.com/office/drawing/2014/main" id="{D23AF61D-48F5-43CC-B3F4-4BCE6DB8F80D}"/>
                </a:ext>
              </a:extLst>
            </p:cNvPr>
            <p:cNvSpPr/>
            <p:nvPr/>
          </p:nvSpPr>
          <p:spPr>
            <a:xfrm>
              <a:off x="-5635200" y="2037975"/>
              <a:ext cx="293025" cy="291450"/>
            </a:xfrm>
            <a:custGeom>
              <a:avLst/>
              <a:gdLst/>
              <a:ahLst/>
              <a:cxnLst/>
              <a:rect l="l" t="t" r="r" b="b"/>
              <a:pathLst>
                <a:path w="11721" h="11658" extrusionOk="0">
                  <a:moveTo>
                    <a:pt x="2395" y="725"/>
                  </a:moveTo>
                  <a:cubicBezTo>
                    <a:pt x="2930" y="725"/>
                    <a:pt x="3403" y="1197"/>
                    <a:pt x="3403" y="1733"/>
                  </a:cubicBezTo>
                  <a:cubicBezTo>
                    <a:pt x="3403" y="2300"/>
                    <a:pt x="2930" y="2773"/>
                    <a:pt x="2395" y="2773"/>
                  </a:cubicBezTo>
                  <a:cubicBezTo>
                    <a:pt x="1828" y="2773"/>
                    <a:pt x="1355" y="2300"/>
                    <a:pt x="1355" y="1733"/>
                  </a:cubicBezTo>
                  <a:cubicBezTo>
                    <a:pt x="1355" y="1197"/>
                    <a:pt x="1828" y="725"/>
                    <a:pt x="2395" y="725"/>
                  </a:cubicBezTo>
                  <a:close/>
                  <a:moveTo>
                    <a:pt x="10303" y="725"/>
                  </a:moveTo>
                  <a:lnTo>
                    <a:pt x="10303" y="6585"/>
                  </a:lnTo>
                  <a:lnTo>
                    <a:pt x="10334" y="6585"/>
                  </a:lnTo>
                  <a:cubicBezTo>
                    <a:pt x="10334" y="6774"/>
                    <a:pt x="10177" y="6931"/>
                    <a:pt x="9988" y="6931"/>
                  </a:cubicBezTo>
                  <a:lnTo>
                    <a:pt x="4789" y="6931"/>
                  </a:lnTo>
                  <a:lnTo>
                    <a:pt x="4789" y="5167"/>
                  </a:lnTo>
                  <a:cubicBezTo>
                    <a:pt x="4789" y="4253"/>
                    <a:pt x="4285" y="3434"/>
                    <a:pt x="3498" y="3025"/>
                  </a:cubicBezTo>
                  <a:cubicBezTo>
                    <a:pt x="3844" y="2710"/>
                    <a:pt x="4096" y="2237"/>
                    <a:pt x="4096" y="1733"/>
                  </a:cubicBezTo>
                  <a:cubicBezTo>
                    <a:pt x="4096" y="1355"/>
                    <a:pt x="3970" y="977"/>
                    <a:pt x="3718" y="725"/>
                  </a:cubicBezTo>
                  <a:close/>
                  <a:moveTo>
                    <a:pt x="2710" y="3466"/>
                  </a:moveTo>
                  <a:cubicBezTo>
                    <a:pt x="3498" y="3623"/>
                    <a:pt x="4096" y="4316"/>
                    <a:pt x="4096" y="5167"/>
                  </a:cubicBezTo>
                  <a:lnTo>
                    <a:pt x="4096" y="7246"/>
                  </a:lnTo>
                  <a:cubicBezTo>
                    <a:pt x="4128" y="7435"/>
                    <a:pt x="3970" y="7593"/>
                    <a:pt x="3750" y="7593"/>
                  </a:cubicBezTo>
                  <a:cubicBezTo>
                    <a:pt x="3561" y="7593"/>
                    <a:pt x="3403" y="7750"/>
                    <a:pt x="3403" y="7971"/>
                  </a:cubicBezTo>
                  <a:lnTo>
                    <a:pt x="3403" y="10712"/>
                  </a:lnTo>
                  <a:cubicBezTo>
                    <a:pt x="3403" y="10901"/>
                    <a:pt x="3246" y="11058"/>
                    <a:pt x="3056" y="11058"/>
                  </a:cubicBezTo>
                  <a:lnTo>
                    <a:pt x="1670" y="11058"/>
                  </a:lnTo>
                  <a:cubicBezTo>
                    <a:pt x="1481" y="11058"/>
                    <a:pt x="1324" y="10901"/>
                    <a:pt x="1324" y="10712"/>
                  </a:cubicBezTo>
                  <a:lnTo>
                    <a:pt x="1324" y="7971"/>
                  </a:lnTo>
                  <a:cubicBezTo>
                    <a:pt x="1324" y="7750"/>
                    <a:pt x="1166" y="7593"/>
                    <a:pt x="977" y="7593"/>
                  </a:cubicBezTo>
                  <a:cubicBezTo>
                    <a:pt x="788" y="7593"/>
                    <a:pt x="631" y="7435"/>
                    <a:pt x="631" y="7246"/>
                  </a:cubicBezTo>
                  <a:lnTo>
                    <a:pt x="631" y="5167"/>
                  </a:lnTo>
                  <a:cubicBezTo>
                    <a:pt x="631" y="4316"/>
                    <a:pt x="1198" y="3623"/>
                    <a:pt x="1985" y="3466"/>
                  </a:cubicBezTo>
                  <a:lnTo>
                    <a:pt x="1985" y="5829"/>
                  </a:lnTo>
                  <a:cubicBezTo>
                    <a:pt x="1985" y="6018"/>
                    <a:pt x="2143" y="6175"/>
                    <a:pt x="2363" y="6175"/>
                  </a:cubicBezTo>
                  <a:cubicBezTo>
                    <a:pt x="2552" y="6175"/>
                    <a:pt x="2710" y="6018"/>
                    <a:pt x="2710" y="5829"/>
                  </a:cubicBezTo>
                  <a:lnTo>
                    <a:pt x="2710" y="3466"/>
                  </a:lnTo>
                  <a:close/>
                  <a:moveTo>
                    <a:pt x="2395" y="0"/>
                  </a:moveTo>
                  <a:cubicBezTo>
                    <a:pt x="1450" y="0"/>
                    <a:pt x="694" y="756"/>
                    <a:pt x="694" y="1702"/>
                  </a:cubicBezTo>
                  <a:cubicBezTo>
                    <a:pt x="694" y="2206"/>
                    <a:pt x="946" y="2678"/>
                    <a:pt x="1292" y="2993"/>
                  </a:cubicBezTo>
                  <a:cubicBezTo>
                    <a:pt x="536" y="3403"/>
                    <a:pt x="1" y="4222"/>
                    <a:pt x="1" y="5136"/>
                  </a:cubicBezTo>
                  <a:lnTo>
                    <a:pt x="1" y="7215"/>
                  </a:lnTo>
                  <a:cubicBezTo>
                    <a:pt x="1" y="7656"/>
                    <a:pt x="253" y="8034"/>
                    <a:pt x="662" y="8192"/>
                  </a:cubicBezTo>
                  <a:lnTo>
                    <a:pt x="662" y="10649"/>
                  </a:lnTo>
                  <a:cubicBezTo>
                    <a:pt x="662" y="11184"/>
                    <a:pt x="1135" y="11657"/>
                    <a:pt x="1670" y="11657"/>
                  </a:cubicBezTo>
                  <a:lnTo>
                    <a:pt x="3056" y="11657"/>
                  </a:lnTo>
                  <a:cubicBezTo>
                    <a:pt x="3624" y="11657"/>
                    <a:pt x="4096" y="11184"/>
                    <a:pt x="4096" y="10649"/>
                  </a:cubicBezTo>
                  <a:lnTo>
                    <a:pt x="4096" y="8192"/>
                  </a:lnTo>
                  <a:cubicBezTo>
                    <a:pt x="4348" y="8065"/>
                    <a:pt x="4600" y="7876"/>
                    <a:pt x="4726" y="7561"/>
                  </a:cubicBezTo>
                  <a:lnTo>
                    <a:pt x="9988" y="7561"/>
                  </a:lnTo>
                  <a:cubicBezTo>
                    <a:pt x="10555" y="7561"/>
                    <a:pt x="11027" y="7089"/>
                    <a:pt x="11027" y="6553"/>
                  </a:cubicBezTo>
                  <a:lnTo>
                    <a:pt x="11027" y="662"/>
                  </a:lnTo>
                  <a:lnTo>
                    <a:pt x="11374" y="662"/>
                  </a:lnTo>
                  <a:cubicBezTo>
                    <a:pt x="11563" y="662"/>
                    <a:pt x="11720" y="504"/>
                    <a:pt x="11720" y="315"/>
                  </a:cubicBezTo>
                  <a:cubicBezTo>
                    <a:pt x="11720" y="158"/>
                    <a:pt x="11563" y="0"/>
                    <a:pt x="113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822;p72">
              <a:extLst>
                <a:ext uri="{FF2B5EF4-FFF2-40B4-BE49-F238E27FC236}">
                  <a16:creationId xmlns:a16="http://schemas.microsoft.com/office/drawing/2014/main" id="{B9B276C0-4967-4062-A897-750718529EFD}"/>
                </a:ext>
              </a:extLst>
            </p:cNvPr>
            <p:cNvSpPr/>
            <p:nvPr/>
          </p:nvSpPr>
          <p:spPr>
            <a:xfrm>
              <a:off x="-5496575" y="2072625"/>
              <a:ext cx="102425" cy="102425"/>
            </a:xfrm>
            <a:custGeom>
              <a:avLst/>
              <a:gdLst/>
              <a:ahLst/>
              <a:cxnLst/>
              <a:rect l="l" t="t" r="r" b="b"/>
              <a:pathLst>
                <a:path w="4097" h="4097" extrusionOk="0">
                  <a:moveTo>
                    <a:pt x="2395" y="725"/>
                  </a:moveTo>
                  <a:cubicBezTo>
                    <a:pt x="2867" y="851"/>
                    <a:pt x="3245" y="1229"/>
                    <a:pt x="3371" y="1733"/>
                  </a:cubicBezTo>
                  <a:lnTo>
                    <a:pt x="2395" y="1733"/>
                  </a:lnTo>
                  <a:lnTo>
                    <a:pt x="2395" y="725"/>
                  </a:lnTo>
                  <a:close/>
                  <a:moveTo>
                    <a:pt x="1733" y="757"/>
                  </a:moveTo>
                  <a:lnTo>
                    <a:pt x="1733" y="2080"/>
                  </a:lnTo>
                  <a:cubicBezTo>
                    <a:pt x="1733" y="2269"/>
                    <a:pt x="1891" y="2426"/>
                    <a:pt x="2080" y="2426"/>
                  </a:cubicBezTo>
                  <a:lnTo>
                    <a:pt x="3403" y="2426"/>
                  </a:lnTo>
                  <a:cubicBezTo>
                    <a:pt x="3245" y="3025"/>
                    <a:pt x="2741" y="3466"/>
                    <a:pt x="2080" y="3466"/>
                  </a:cubicBezTo>
                  <a:cubicBezTo>
                    <a:pt x="1324" y="3466"/>
                    <a:pt x="693" y="2836"/>
                    <a:pt x="693" y="2080"/>
                  </a:cubicBezTo>
                  <a:cubicBezTo>
                    <a:pt x="693" y="1418"/>
                    <a:pt x="1135" y="851"/>
                    <a:pt x="1733" y="757"/>
                  </a:cubicBezTo>
                  <a:close/>
                  <a:moveTo>
                    <a:pt x="2048" y="0"/>
                  </a:moveTo>
                  <a:cubicBezTo>
                    <a:pt x="883" y="0"/>
                    <a:pt x="0" y="914"/>
                    <a:pt x="0" y="2048"/>
                  </a:cubicBezTo>
                  <a:cubicBezTo>
                    <a:pt x="0" y="3182"/>
                    <a:pt x="946" y="4096"/>
                    <a:pt x="2048" y="4096"/>
                  </a:cubicBezTo>
                  <a:cubicBezTo>
                    <a:pt x="3182" y="4096"/>
                    <a:pt x="4096" y="3182"/>
                    <a:pt x="4096" y="2048"/>
                  </a:cubicBezTo>
                  <a:cubicBezTo>
                    <a:pt x="4096" y="914"/>
                    <a:pt x="3182" y="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2144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cxnSp>
        <p:nvCxnSpPr>
          <p:cNvPr id="9" name="Google Shape;58;p13">
            <a:extLst>
              <a:ext uri="{FF2B5EF4-FFF2-40B4-BE49-F238E27FC236}">
                <a16:creationId xmlns:a16="http://schemas.microsoft.com/office/drawing/2014/main" id="{E70106E0-5964-4D4E-AFF2-E8601D8646A0}"/>
              </a:ext>
            </a:extLst>
          </p:cNvPr>
          <p:cNvCxnSpPr>
            <a:cxnSpLocks/>
          </p:cNvCxnSpPr>
          <p:nvPr/>
        </p:nvCxnSpPr>
        <p:spPr>
          <a:xfrm>
            <a:off x="977111" y="1552978"/>
            <a:ext cx="4943491" cy="0"/>
          </a:xfrm>
          <a:prstGeom prst="straightConnector1">
            <a:avLst/>
          </a:prstGeom>
          <a:noFill/>
          <a:ln w="19050" cap="flat" cmpd="sng">
            <a:solidFill>
              <a:srgbClr val="E30412"/>
            </a:solidFill>
            <a:prstDash val="solid"/>
            <a:round/>
            <a:headEnd type="none" w="sm" len="sm"/>
            <a:tailEnd type="none" w="sm" len="sm"/>
          </a:ln>
        </p:spPr>
      </p:cxnSp>
      <p:sp>
        <p:nvSpPr>
          <p:cNvPr id="10" name="CuadroTexto 9">
            <a:extLst>
              <a:ext uri="{FF2B5EF4-FFF2-40B4-BE49-F238E27FC236}">
                <a16:creationId xmlns:a16="http://schemas.microsoft.com/office/drawing/2014/main" id="{5CB0F316-7CA6-430A-A501-0D2FBFD8910C}"/>
              </a:ext>
            </a:extLst>
          </p:cNvPr>
          <p:cNvSpPr txBox="1"/>
          <p:nvPr/>
        </p:nvSpPr>
        <p:spPr>
          <a:xfrm>
            <a:off x="921880" y="1741011"/>
            <a:ext cx="10763274" cy="523220"/>
          </a:xfrm>
          <a:prstGeom prst="rect">
            <a:avLst/>
          </a:prstGeom>
          <a:noFill/>
        </p:spPr>
        <p:txBody>
          <a:bodyPr wrap="square" rtlCol="0">
            <a:spAutoFit/>
          </a:bodyPr>
          <a:lstStyle/>
          <a:p>
            <a:pPr lvl="0" algn="just"/>
            <a:r>
              <a:rPr lang="es-ES" sz="1400" dirty="0">
                <a:solidFill>
                  <a:srgbClr val="002060"/>
                </a:solidFill>
                <a:latin typeface="+mn-lt"/>
                <a:cs typeface="Poppins" pitchFamily="2" charset="77"/>
              </a:rPr>
              <a:t>El comité de la IE formula el cuadro de horas de acuerdo al </a:t>
            </a:r>
            <a:r>
              <a:rPr lang="es-ES" sz="1400" b="1" dirty="0">
                <a:solidFill>
                  <a:srgbClr val="002060"/>
                </a:solidFill>
                <a:latin typeface="+mn-lt"/>
                <a:cs typeface="Poppins" pitchFamily="2" charset="77"/>
              </a:rPr>
              <a:t>N.° de secciones </a:t>
            </a:r>
            <a:r>
              <a:rPr lang="es-ES" sz="1400" dirty="0">
                <a:solidFill>
                  <a:srgbClr val="002060"/>
                </a:solidFill>
                <a:latin typeface="+mn-lt"/>
                <a:cs typeface="Poppins" pitchFamily="2" charset="77"/>
              </a:rPr>
              <a:t>y grados aprobados por la UGEL, en base al </a:t>
            </a:r>
            <a:r>
              <a:rPr lang="es-ES" sz="1400" b="1" dirty="0">
                <a:solidFill>
                  <a:srgbClr val="002060"/>
                </a:solidFill>
                <a:latin typeface="+mn-lt"/>
                <a:cs typeface="Poppins" pitchFamily="2" charset="77"/>
              </a:rPr>
              <a:t>CAP </a:t>
            </a:r>
            <a:r>
              <a:rPr lang="es-ES" sz="1400" dirty="0">
                <a:solidFill>
                  <a:srgbClr val="002060"/>
                </a:solidFill>
                <a:latin typeface="+mn-lt"/>
                <a:cs typeface="Poppins" pitchFamily="2" charset="77"/>
              </a:rPr>
              <a:t>en concordancia con el </a:t>
            </a:r>
            <a:r>
              <a:rPr lang="es-ES" sz="1400" b="1" dirty="0">
                <a:solidFill>
                  <a:srgbClr val="002060"/>
                </a:solidFill>
                <a:latin typeface="+mn-lt"/>
                <a:cs typeface="Poppins" pitchFamily="2" charset="77"/>
              </a:rPr>
              <a:t>plan de estudios vigente</a:t>
            </a:r>
            <a:r>
              <a:rPr lang="es-ES" sz="1400" dirty="0">
                <a:solidFill>
                  <a:srgbClr val="002060"/>
                </a:solidFill>
                <a:latin typeface="+mn-lt"/>
                <a:cs typeface="Poppins" pitchFamily="2" charset="77"/>
              </a:rPr>
              <a:t>. </a:t>
            </a:r>
            <a:endParaRPr lang="es-PE" sz="1400" dirty="0">
              <a:solidFill>
                <a:srgbClr val="002060"/>
              </a:solidFill>
              <a:latin typeface="+mn-lt"/>
              <a:cs typeface="Poppins" pitchFamily="2" charset="77"/>
            </a:endParaRPr>
          </a:p>
        </p:txBody>
      </p:sp>
      <p:graphicFrame>
        <p:nvGraphicFramePr>
          <p:cNvPr id="12" name="Tabla 2">
            <a:extLst>
              <a:ext uri="{FF2B5EF4-FFF2-40B4-BE49-F238E27FC236}">
                <a16:creationId xmlns:a16="http://schemas.microsoft.com/office/drawing/2014/main" id="{DAAD99B1-5E20-4E58-A7B7-7B0BE33331AC}"/>
              </a:ext>
            </a:extLst>
          </p:cNvPr>
          <p:cNvGraphicFramePr>
            <a:graphicFrameLocks noGrp="1"/>
          </p:cNvGraphicFramePr>
          <p:nvPr>
            <p:extLst>
              <p:ext uri="{D42A27DB-BD31-4B8C-83A1-F6EECF244321}">
                <p14:modId xmlns:p14="http://schemas.microsoft.com/office/powerpoint/2010/main" val="4178024082"/>
              </p:ext>
            </p:extLst>
          </p:nvPr>
        </p:nvGraphicFramePr>
        <p:xfrm>
          <a:off x="977111" y="2264231"/>
          <a:ext cx="10708044" cy="4461286"/>
        </p:xfrm>
        <a:graphic>
          <a:graphicData uri="http://schemas.openxmlformats.org/drawingml/2006/table">
            <a:tbl>
              <a:tblPr firstRow="1" bandRow="1">
                <a:tableStyleId>{6E25E649-3F16-4E02-A733-19D2CDBF48F0}</a:tableStyleId>
              </a:tblPr>
              <a:tblGrid>
                <a:gridCol w="531650">
                  <a:extLst>
                    <a:ext uri="{9D8B030D-6E8A-4147-A177-3AD203B41FA5}">
                      <a16:colId xmlns:a16="http://schemas.microsoft.com/office/drawing/2014/main" val="2865521321"/>
                    </a:ext>
                  </a:extLst>
                </a:gridCol>
                <a:gridCol w="2101706">
                  <a:extLst>
                    <a:ext uri="{9D8B030D-6E8A-4147-A177-3AD203B41FA5}">
                      <a16:colId xmlns:a16="http://schemas.microsoft.com/office/drawing/2014/main" val="1271383740"/>
                    </a:ext>
                  </a:extLst>
                </a:gridCol>
                <a:gridCol w="8074688">
                  <a:extLst>
                    <a:ext uri="{9D8B030D-6E8A-4147-A177-3AD203B41FA5}">
                      <a16:colId xmlns:a16="http://schemas.microsoft.com/office/drawing/2014/main" val="3642941331"/>
                    </a:ext>
                  </a:extLst>
                </a:gridCol>
              </a:tblGrid>
              <a:tr h="5380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kern="1200" dirty="0"/>
                        <a:t> 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PE" sz="1400" b="1" kern="1200" dirty="0">
                        <a:solidFill>
                          <a:schemeClr val="bg1"/>
                        </a:solidFill>
                        <a:latin typeface="+mn-lt"/>
                        <a:ea typeface="+mn-ea"/>
                        <a:cs typeface="Poppins" pitchFamily="2" charset="77"/>
                      </a:endParaRP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kern="1200" dirty="0"/>
                        <a:t>Cargos</a:t>
                      </a:r>
                      <a:endParaRPr lang="es-PE" sz="1400" b="1" kern="1200" dirty="0">
                        <a:solidFill>
                          <a:schemeClr val="bg1"/>
                        </a:solidFill>
                        <a:latin typeface="+mn-lt"/>
                        <a:ea typeface="+mn-ea"/>
                        <a:cs typeface="Poppins" pitchFamily="2" charset="77"/>
                      </a:endParaRP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kern="1200" dirty="0"/>
                        <a:t>Orden de prelación </a:t>
                      </a:r>
                      <a:endParaRPr lang="es-PE" sz="1400" b="1" kern="1200" dirty="0">
                        <a:solidFill>
                          <a:schemeClr val="bg1"/>
                        </a:solidFill>
                        <a:latin typeface="+mn-lt"/>
                        <a:ea typeface="+mn-ea"/>
                        <a:cs typeface="Poppins" pitchFamily="2" charset="77"/>
                      </a:endParaRPr>
                    </a:p>
                  </a:txBody>
                  <a:tcPr>
                    <a:solidFill>
                      <a:srgbClr val="002060"/>
                    </a:solidFill>
                  </a:tcPr>
                </a:tc>
                <a:extLst>
                  <a:ext uri="{0D108BD9-81ED-4DB2-BD59-A6C34878D82A}">
                    <a16:rowId xmlns:a16="http://schemas.microsoft.com/office/drawing/2014/main" val="2371849807"/>
                  </a:ext>
                </a:extLst>
              </a:tr>
              <a:tr h="1202773">
                <a:tc>
                  <a:txBody>
                    <a:bodyPr/>
                    <a:lstStyle/>
                    <a:p>
                      <a:pPr algn="ctr"/>
                      <a:endParaRPr lang="es-PE" sz="1400" kern="1200" dirty="0"/>
                    </a:p>
                    <a:p>
                      <a:pPr algn="ctr"/>
                      <a:r>
                        <a:rPr lang="es-PE" sz="1400" kern="1200" dirty="0"/>
                        <a:t>1</a:t>
                      </a:r>
                      <a:endParaRPr lang="es-PE" sz="1400" kern="1200" dirty="0">
                        <a:solidFill>
                          <a:srgbClr val="002060"/>
                        </a:solidFill>
                        <a:latin typeface="+mn-lt"/>
                        <a:ea typeface="+mn-ea"/>
                        <a:cs typeface="Poppins" pitchFamily="2" charset="77"/>
                      </a:endParaRPr>
                    </a:p>
                  </a:txBody>
                  <a:tcPr/>
                </a:tc>
                <a:tc>
                  <a:txBody>
                    <a:bodyPr/>
                    <a:lstStyle/>
                    <a:p>
                      <a:pPr algn="l"/>
                      <a:endParaRPr lang="es-PE" sz="1400" b="1" kern="1200" dirty="0">
                        <a:solidFill>
                          <a:srgbClr val="C00000"/>
                        </a:solidFill>
                      </a:endParaRPr>
                    </a:p>
                    <a:p>
                      <a:pPr algn="l"/>
                      <a:r>
                        <a:rPr lang="es-PE" sz="1400" b="1" kern="1200" dirty="0">
                          <a:solidFill>
                            <a:srgbClr val="C00000"/>
                          </a:solidFill>
                        </a:rPr>
                        <a:t>Directores</a:t>
                      </a:r>
                      <a:endParaRPr lang="es-PE" sz="1400" b="1" kern="1200" dirty="0">
                        <a:solidFill>
                          <a:srgbClr val="C00000"/>
                        </a:solidFill>
                        <a:latin typeface="+mn-lt"/>
                        <a:ea typeface="+mn-ea"/>
                        <a:cs typeface="Poppins" pitchFamily="2" charset="77"/>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kern="1200" dirty="0">
                          <a:solidFill>
                            <a:srgbClr val="002060"/>
                          </a:solidFill>
                        </a:rPr>
                        <a:t>En EBR y EBA ciclo avanzado, el director de IE asume 12 horas, de acuerdo al número  de secciones (NT de racionalización):</a:t>
                      </a:r>
                    </a:p>
                    <a:p>
                      <a:pPr marL="360363" marR="0" lvl="0" indent="-184150" algn="just"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s-MX" sz="1400" kern="1200" dirty="0">
                          <a:solidFill>
                            <a:srgbClr val="002060"/>
                          </a:solidFill>
                        </a:rPr>
                        <a:t>Solo nivel secundaria, menos de 10 secciones, dicta 12 horas.</a:t>
                      </a:r>
                    </a:p>
                    <a:p>
                      <a:pPr marL="360363" marR="0" lvl="0" indent="-184150" algn="just"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s-MX" sz="1400" kern="1200" dirty="0">
                          <a:solidFill>
                            <a:srgbClr val="002060"/>
                          </a:solidFill>
                        </a:rPr>
                        <a:t>Fusionado secundaria y primaria, menos de 13 secciones, dicta 12 horas.</a:t>
                      </a:r>
                    </a:p>
                    <a:p>
                      <a:pPr marL="360363" marR="0" lvl="0" indent="-184150" algn="just"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s-MX" sz="1400" kern="1200" dirty="0">
                          <a:solidFill>
                            <a:srgbClr val="002060"/>
                          </a:solidFill>
                        </a:rPr>
                        <a:t>Fusionado secundaria, primaria e inicial, menos de 12 secciones, dicta 12 horas.</a:t>
                      </a:r>
                      <a:endParaRPr lang="es-PE" sz="1400" kern="1200" dirty="0">
                        <a:solidFill>
                          <a:srgbClr val="002060"/>
                        </a:solidFill>
                        <a:latin typeface="+mn-lt"/>
                        <a:ea typeface="+mn-ea"/>
                        <a:cs typeface="Poppins" pitchFamily="2" charset="77"/>
                      </a:endParaRPr>
                    </a:p>
                  </a:txBody>
                  <a:tcPr/>
                </a:tc>
                <a:extLst>
                  <a:ext uri="{0D108BD9-81ED-4DB2-BD59-A6C34878D82A}">
                    <a16:rowId xmlns:a16="http://schemas.microsoft.com/office/drawing/2014/main" val="3525985942"/>
                  </a:ext>
                </a:extLst>
              </a:tr>
              <a:tr h="7715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kern="1200" dirty="0"/>
                        <a:t>2</a:t>
                      </a:r>
                      <a:endParaRPr lang="es-PE" sz="1400" kern="1200" dirty="0">
                        <a:solidFill>
                          <a:srgbClr val="002060"/>
                        </a:solidFill>
                        <a:latin typeface="+mn-lt"/>
                        <a:ea typeface="+mn-ea"/>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1" kern="1200" dirty="0">
                          <a:solidFill>
                            <a:srgbClr val="C00000"/>
                          </a:solidFill>
                        </a:rPr>
                        <a:t>Cargos jerárquicos</a:t>
                      </a:r>
                      <a:endParaRPr lang="es-PE" sz="1400" b="1" kern="1200" dirty="0">
                        <a:solidFill>
                          <a:srgbClr val="C00000"/>
                        </a:solidFill>
                        <a:latin typeface="+mn-lt"/>
                        <a:ea typeface="+mn-ea"/>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kern="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rgbClr val="002060"/>
                          </a:solidFill>
                        </a:rPr>
                        <a:t>Tienen una jornada de 40 horas pedagógicas y dictan  12 horas de clases.</a:t>
                      </a:r>
                      <a:endParaRPr lang="es-PE" sz="1400" kern="1200" dirty="0">
                        <a:solidFill>
                          <a:srgbClr val="002060"/>
                        </a:solidFill>
                        <a:latin typeface="+mn-lt"/>
                        <a:ea typeface="+mn-ea"/>
                        <a:cs typeface="Poppins" pitchFamily="2" charset="77"/>
                      </a:endParaRPr>
                    </a:p>
                  </a:txBody>
                  <a:tcPr/>
                </a:tc>
                <a:extLst>
                  <a:ext uri="{0D108BD9-81ED-4DB2-BD59-A6C34878D82A}">
                    <a16:rowId xmlns:a16="http://schemas.microsoft.com/office/drawing/2014/main" val="4284304711"/>
                  </a:ext>
                </a:extLst>
              </a:tr>
              <a:tr h="1616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PE" sz="1400" kern="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kern="1200" dirty="0"/>
                        <a:t>3</a:t>
                      </a:r>
                      <a:endParaRPr lang="es-PE" sz="1400" kern="1200" dirty="0">
                        <a:solidFill>
                          <a:srgbClr val="002060"/>
                        </a:solidFill>
                        <a:latin typeface="+mn-lt"/>
                        <a:ea typeface="+mn-ea"/>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sz="1400" b="1" kern="1200"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b="1" kern="1200" dirty="0">
                          <a:solidFill>
                            <a:srgbClr val="C00000"/>
                          </a:solidFill>
                        </a:rPr>
                        <a:t>Profesores</a:t>
                      </a:r>
                      <a:endParaRPr lang="es-PE" sz="1400" b="1" kern="1200" dirty="0">
                        <a:solidFill>
                          <a:srgbClr val="C00000"/>
                        </a:solidFill>
                        <a:latin typeface="+mn-lt"/>
                        <a:ea typeface="+mn-ea"/>
                        <a:cs typeface="Poppins" pitchFamily="2" charset="77"/>
                      </a:endParaRPr>
                    </a:p>
                  </a:txBody>
                  <a:tcPr/>
                </a:tc>
                <a:tc>
                  <a:txBody>
                    <a:bodyPr/>
                    <a:lstStyle/>
                    <a:p>
                      <a:pPr marL="0" indent="0" algn="just" defTabSz="179388">
                        <a:buClr>
                          <a:srgbClr val="FF0000"/>
                        </a:buClr>
                        <a:buFont typeface="Arial" panose="020B0604020202020204" pitchFamily="34" charset="0"/>
                        <a:buNone/>
                      </a:pPr>
                      <a:r>
                        <a:rPr lang="es-ES" sz="1400" kern="1200" dirty="0">
                          <a:solidFill>
                            <a:srgbClr val="002060"/>
                          </a:solidFill>
                        </a:rPr>
                        <a:t>El Profesor nombrado agrupado por área curricular elige sus horas por grados y secciones considerando lo señalado en el numeral 5.2.7:</a:t>
                      </a:r>
                    </a:p>
                    <a:p>
                      <a:pPr marL="176213" indent="263525" algn="just" defTabSz="179388">
                        <a:buClr>
                          <a:srgbClr val="FF0000"/>
                        </a:buClr>
                        <a:buFont typeface="Arial" panose="020B0604020202020204" pitchFamily="34" charset="0"/>
                        <a:buChar char="•"/>
                      </a:pPr>
                      <a:r>
                        <a:rPr lang="es-MX" sz="1400" kern="1200" dirty="0">
                          <a:solidFill>
                            <a:srgbClr val="002060"/>
                          </a:solidFill>
                        </a:rPr>
                        <a:t>Escala magisterial.</a:t>
                      </a:r>
                    </a:p>
                    <a:p>
                      <a:pPr marL="176213" indent="263525" algn="just" defTabSz="179388">
                        <a:buClr>
                          <a:srgbClr val="FF0000"/>
                        </a:buClr>
                        <a:buFont typeface="Arial" panose="020B0604020202020204" pitchFamily="34" charset="0"/>
                        <a:buChar char="•"/>
                      </a:pPr>
                      <a:r>
                        <a:rPr lang="es-MX" sz="1400" kern="1200" dirty="0">
                          <a:solidFill>
                            <a:srgbClr val="002060"/>
                          </a:solidFill>
                        </a:rPr>
                        <a:t>Tiempo de servicios en la IE donde labora .</a:t>
                      </a:r>
                    </a:p>
                    <a:p>
                      <a:pPr marL="176213" indent="263525" algn="just" defTabSz="179388">
                        <a:buClr>
                          <a:srgbClr val="FF0000"/>
                        </a:buClr>
                        <a:buFont typeface="Arial" panose="020B0604020202020204" pitchFamily="34" charset="0"/>
                        <a:buChar char="•"/>
                      </a:pPr>
                      <a:r>
                        <a:rPr lang="es-MX" sz="1400" kern="1200" dirty="0">
                          <a:solidFill>
                            <a:srgbClr val="002060"/>
                          </a:solidFill>
                        </a:rPr>
                        <a:t>Tiempo de servicios oficiales.</a:t>
                      </a:r>
                      <a:endParaRPr lang="es-ES" sz="1400" kern="1200" dirty="0">
                        <a:solidFill>
                          <a:srgbClr val="002060"/>
                        </a:solidFill>
                      </a:endParaRPr>
                    </a:p>
                    <a:p>
                      <a:pPr marL="176213" lvl="0" indent="263525" algn="just">
                        <a:buFont typeface="+mj-lt"/>
                        <a:buNone/>
                      </a:pPr>
                      <a:r>
                        <a:rPr lang="es-ES" sz="1400" kern="1200" dirty="0">
                          <a:solidFill>
                            <a:srgbClr val="002060"/>
                          </a:solidFill>
                        </a:rPr>
                        <a:t>Posteriormente se asignan horas a las plazas vacantes de cargo de profesor (en las plazas </a:t>
                      </a:r>
                    </a:p>
                    <a:p>
                      <a:pPr marL="176213" lvl="0" indent="263525" algn="just">
                        <a:buFont typeface="+mj-lt"/>
                        <a:buNone/>
                      </a:pPr>
                      <a:r>
                        <a:rPr lang="es-ES" sz="1400" kern="1200" dirty="0">
                          <a:solidFill>
                            <a:srgbClr val="002060"/>
                          </a:solidFill>
                        </a:rPr>
                        <a:t>orgánicas y eventuales).</a:t>
                      </a:r>
                      <a:endParaRPr lang="es-PE" sz="1400" kern="1200" dirty="0">
                        <a:solidFill>
                          <a:srgbClr val="002060"/>
                        </a:solidFill>
                        <a:latin typeface="+mn-lt"/>
                        <a:ea typeface="+mn-ea"/>
                        <a:cs typeface="Poppins" pitchFamily="2" charset="77"/>
                      </a:endParaRPr>
                    </a:p>
                  </a:txBody>
                  <a:tcPr/>
                </a:tc>
                <a:extLst>
                  <a:ext uri="{0D108BD9-81ED-4DB2-BD59-A6C34878D82A}">
                    <a16:rowId xmlns:a16="http://schemas.microsoft.com/office/drawing/2014/main" val="933679124"/>
                  </a:ext>
                </a:extLst>
              </a:tr>
              <a:tr h="3322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kern="1200" dirty="0"/>
                        <a:t>4</a:t>
                      </a:r>
                      <a:endParaRPr lang="es-PE" sz="1400" kern="1200" dirty="0">
                        <a:solidFill>
                          <a:srgbClr val="002060"/>
                        </a:solidFill>
                        <a:latin typeface="+mn-lt"/>
                        <a:ea typeface="+mn-ea"/>
                        <a:cs typeface="Poppins" pitchFamily="2" charset="77"/>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1" kern="1200" dirty="0">
                          <a:solidFill>
                            <a:srgbClr val="C00000"/>
                          </a:solidFill>
                        </a:rPr>
                        <a:t>Bolsa de horas</a:t>
                      </a:r>
                      <a:endParaRPr lang="es-PE" sz="1400" b="1" kern="1200" dirty="0">
                        <a:solidFill>
                          <a:srgbClr val="C00000"/>
                        </a:solidFill>
                        <a:latin typeface="+mn-lt"/>
                        <a:ea typeface="+mn-ea"/>
                        <a:cs typeface="Poppins" pitchFamily="2" charset="77"/>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PE" sz="1400" b="1" kern="1200" dirty="0">
                        <a:solidFill>
                          <a:srgbClr val="002060"/>
                        </a:solidFill>
                        <a:latin typeface="Poppins" pitchFamily="2" charset="77"/>
                        <a:ea typeface="+mn-ea"/>
                        <a:cs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4648662"/>
                  </a:ext>
                </a:extLst>
              </a:tr>
            </a:tbl>
          </a:graphicData>
        </a:graphic>
      </p:graphicFrame>
      <p:sp>
        <p:nvSpPr>
          <p:cNvPr id="13" name="Título 1">
            <a:extLst>
              <a:ext uri="{FF2B5EF4-FFF2-40B4-BE49-F238E27FC236}">
                <a16:creationId xmlns:a16="http://schemas.microsoft.com/office/drawing/2014/main" id="{B219DDFA-841E-47E0-B7C3-53E311B498CC}"/>
              </a:ext>
            </a:extLst>
          </p:cNvPr>
          <p:cNvSpPr txBox="1">
            <a:spLocks/>
          </p:cNvSpPr>
          <p:nvPr/>
        </p:nvSpPr>
        <p:spPr>
          <a:xfrm>
            <a:off x="921879" y="858356"/>
            <a:ext cx="5848351" cy="959168"/>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defTabSz="914400" eaLnBrk="1" latinLnBrk="0" hangingPunct="1">
              <a:lnSpc>
                <a:spcPct val="90000"/>
              </a:lnSpc>
              <a:spcBef>
                <a:spcPct val="0"/>
              </a:spcBef>
              <a:buNone/>
              <a:defRPr sz="4800" b="1" kern="1200">
                <a:solidFill>
                  <a:srgbClr val="002060"/>
                </a:solidFill>
                <a:latin typeface="+mj-lt"/>
                <a:ea typeface="+mj-ea"/>
                <a:cs typeface="Poppins" pitchFamily="2" charset="77"/>
              </a:defRPr>
            </a:lvl1pPr>
          </a:lstStyle>
          <a:p>
            <a:r>
              <a:rPr lang="es-MX" dirty="0"/>
              <a:t>Criterios generales</a:t>
            </a:r>
            <a:endParaRPr lang="es-PE" dirty="0"/>
          </a:p>
        </p:txBody>
      </p:sp>
      <p:pic>
        <p:nvPicPr>
          <p:cNvPr id="14" name="Imagen 13">
            <a:extLst>
              <a:ext uri="{FF2B5EF4-FFF2-40B4-BE49-F238E27FC236}">
                <a16:creationId xmlns:a16="http://schemas.microsoft.com/office/drawing/2014/main" id="{A2F2C7A0-91EA-47BF-B0D6-B3128AE6B653}"/>
              </a:ext>
            </a:extLst>
          </p:cNvPr>
          <p:cNvPicPr>
            <a:picLocks noChangeAspect="1"/>
          </p:cNvPicPr>
          <p:nvPr/>
        </p:nvPicPr>
        <p:blipFill>
          <a:blip r:embed="rId7"/>
          <a:stretch>
            <a:fillRect/>
          </a:stretch>
        </p:blipFill>
        <p:spPr>
          <a:xfrm>
            <a:off x="1756323" y="3307001"/>
            <a:ext cx="560934" cy="560934"/>
          </a:xfrm>
          <a:prstGeom prst="rect">
            <a:avLst/>
          </a:prstGeom>
        </p:spPr>
      </p:pic>
      <p:pic>
        <p:nvPicPr>
          <p:cNvPr id="15" name="Imagen 14">
            <a:extLst>
              <a:ext uri="{FF2B5EF4-FFF2-40B4-BE49-F238E27FC236}">
                <a16:creationId xmlns:a16="http://schemas.microsoft.com/office/drawing/2014/main" id="{8676AC02-DA0C-41A9-B3E7-6F79AE2DA840}"/>
              </a:ext>
            </a:extLst>
          </p:cNvPr>
          <p:cNvPicPr>
            <a:picLocks noChangeAspect="1"/>
          </p:cNvPicPr>
          <p:nvPr/>
        </p:nvPicPr>
        <p:blipFill>
          <a:blip r:embed="rId8"/>
          <a:stretch>
            <a:fillRect/>
          </a:stretch>
        </p:blipFill>
        <p:spPr>
          <a:xfrm>
            <a:off x="1848269" y="4314643"/>
            <a:ext cx="453554" cy="453554"/>
          </a:xfrm>
          <a:prstGeom prst="rect">
            <a:avLst/>
          </a:prstGeom>
        </p:spPr>
      </p:pic>
      <p:pic>
        <p:nvPicPr>
          <p:cNvPr id="19" name="Imagen 18">
            <a:extLst>
              <a:ext uri="{FF2B5EF4-FFF2-40B4-BE49-F238E27FC236}">
                <a16:creationId xmlns:a16="http://schemas.microsoft.com/office/drawing/2014/main" id="{03F404E0-531A-42EA-ACBE-134548EF2048}"/>
              </a:ext>
            </a:extLst>
          </p:cNvPr>
          <p:cNvPicPr>
            <a:picLocks noChangeAspect="1"/>
          </p:cNvPicPr>
          <p:nvPr/>
        </p:nvPicPr>
        <p:blipFill>
          <a:blip r:embed="rId9"/>
          <a:stretch>
            <a:fillRect/>
          </a:stretch>
        </p:blipFill>
        <p:spPr>
          <a:xfrm>
            <a:off x="1710322" y="5302171"/>
            <a:ext cx="560934" cy="560934"/>
          </a:xfrm>
          <a:prstGeom prst="rect">
            <a:avLst/>
          </a:prstGeom>
        </p:spPr>
      </p:pic>
    </p:spTree>
    <p:extLst>
      <p:ext uri="{BB962C8B-B14F-4D97-AF65-F5344CB8AC3E}">
        <p14:creationId xmlns:p14="http://schemas.microsoft.com/office/powerpoint/2010/main" val="3078699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65" name="Rectángulo: esquinas redondeadas 64">
            <a:extLst>
              <a:ext uri="{FF2B5EF4-FFF2-40B4-BE49-F238E27FC236}">
                <a16:creationId xmlns:a16="http://schemas.microsoft.com/office/drawing/2014/main" id="{E1FCCBA9-6D0B-4778-B982-EAA256BE8EFF}"/>
              </a:ext>
            </a:extLst>
          </p:cNvPr>
          <p:cNvSpPr/>
          <p:nvPr/>
        </p:nvSpPr>
        <p:spPr>
          <a:xfrm>
            <a:off x="8055136" y="1884645"/>
            <a:ext cx="2748990" cy="557940"/>
          </a:xfrm>
          <a:prstGeom prst="roundRect">
            <a:avLst/>
          </a:prstGeom>
          <a:solidFill>
            <a:srgbClr val="DE0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esquinas redondeadas 6">
            <a:extLst>
              <a:ext uri="{FF2B5EF4-FFF2-40B4-BE49-F238E27FC236}">
                <a16:creationId xmlns:a16="http://schemas.microsoft.com/office/drawing/2014/main" id="{FEAD567B-6F08-43B1-8F91-A6D8633D8A1E}"/>
              </a:ext>
            </a:extLst>
          </p:cNvPr>
          <p:cNvSpPr/>
          <p:nvPr/>
        </p:nvSpPr>
        <p:spPr>
          <a:xfrm>
            <a:off x="3038764" y="1875730"/>
            <a:ext cx="2748990" cy="557940"/>
          </a:xfrm>
          <a:prstGeom prst="roundRect">
            <a:avLst/>
          </a:prstGeom>
          <a:solidFill>
            <a:srgbClr val="DE0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6011F2CE-64D7-48AC-92E9-686EC4C6FBA7}"/>
              </a:ext>
            </a:extLst>
          </p:cNvPr>
          <p:cNvSpPr/>
          <p:nvPr/>
        </p:nvSpPr>
        <p:spPr>
          <a:xfrm>
            <a:off x="193964" y="2346036"/>
            <a:ext cx="11879675" cy="433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665993"/>
            <a:ext cx="3699820" cy="0"/>
          </a:xfrm>
          <a:prstGeom prst="straightConnector1">
            <a:avLst/>
          </a:prstGeom>
          <a:noFill/>
          <a:ln w="19050" cap="flat" cmpd="sng">
            <a:solidFill>
              <a:srgbClr val="E30412"/>
            </a:solidFill>
            <a:prstDash val="solid"/>
            <a:round/>
            <a:headEnd type="none" w="sm" len="sm"/>
            <a:tailEnd type="none" w="sm" len="sm"/>
          </a:ln>
        </p:spPr>
      </p:cxnSp>
      <p:sp>
        <p:nvSpPr>
          <p:cNvPr id="34" name="Título 1">
            <a:extLst>
              <a:ext uri="{FF2B5EF4-FFF2-40B4-BE49-F238E27FC236}">
                <a16:creationId xmlns:a16="http://schemas.microsoft.com/office/drawing/2014/main" id="{6A8AE2BB-3AE8-4D32-942F-E3BB52269DA5}"/>
              </a:ext>
            </a:extLst>
          </p:cNvPr>
          <p:cNvSpPr txBox="1">
            <a:spLocks/>
          </p:cNvSpPr>
          <p:nvPr/>
        </p:nvSpPr>
        <p:spPr>
          <a:xfrm>
            <a:off x="820201" y="877665"/>
            <a:ext cx="11818257"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800" b="1" dirty="0">
                <a:solidFill>
                  <a:srgbClr val="002060"/>
                </a:solidFill>
                <a:cs typeface="Poppins" pitchFamily="2" charset="77"/>
              </a:rPr>
              <a:t>Conformación del comité</a:t>
            </a:r>
            <a:endParaRPr lang="es-PE" sz="4800" b="1" dirty="0">
              <a:solidFill>
                <a:srgbClr val="002060"/>
              </a:solidFill>
              <a:cs typeface="Poppins" pitchFamily="2" charset="77"/>
            </a:endParaRPr>
          </a:p>
        </p:txBody>
      </p:sp>
      <p:sp>
        <p:nvSpPr>
          <p:cNvPr id="38" name="Título 4">
            <a:extLst>
              <a:ext uri="{FF2B5EF4-FFF2-40B4-BE49-F238E27FC236}">
                <a16:creationId xmlns:a16="http://schemas.microsoft.com/office/drawing/2014/main" id="{DD222E5B-9949-4CB6-927A-F619DA85A4F7}"/>
              </a:ext>
            </a:extLst>
          </p:cNvPr>
          <p:cNvSpPr txBox="1">
            <a:spLocks/>
          </p:cNvSpPr>
          <p:nvPr/>
        </p:nvSpPr>
        <p:spPr>
          <a:xfrm>
            <a:off x="-432464" y="3012233"/>
            <a:ext cx="3049442" cy="6937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800" b="1" dirty="0">
                <a:solidFill>
                  <a:srgbClr val="002060"/>
                </a:solidFill>
              </a:rPr>
              <a:t>IE</a:t>
            </a:r>
          </a:p>
        </p:txBody>
      </p:sp>
      <p:sp>
        <p:nvSpPr>
          <p:cNvPr id="39" name="CuadroTexto 38">
            <a:extLst>
              <a:ext uri="{FF2B5EF4-FFF2-40B4-BE49-F238E27FC236}">
                <a16:creationId xmlns:a16="http://schemas.microsoft.com/office/drawing/2014/main" id="{740F29D7-E250-4FB4-B450-DAF41DA5455C}"/>
              </a:ext>
            </a:extLst>
          </p:cNvPr>
          <p:cNvSpPr txBox="1"/>
          <p:nvPr/>
        </p:nvSpPr>
        <p:spPr>
          <a:xfrm>
            <a:off x="2379241" y="2449543"/>
            <a:ext cx="4595380" cy="1092607"/>
          </a:xfrm>
          <a:prstGeom prst="rect">
            <a:avLst/>
          </a:prstGeom>
          <a:noFill/>
        </p:spPr>
        <p:txBody>
          <a:bodyPr wrap="square">
            <a:spAutoFit/>
          </a:bodyPr>
          <a:lstStyle/>
          <a:p>
            <a:pPr marL="285750" indent="-285750" algn="just">
              <a:buClr>
                <a:srgbClr val="FF0000"/>
              </a:buClr>
              <a:buFont typeface="Arial" panose="020B0604020202020204" pitchFamily="34" charset="0"/>
              <a:buChar char="•"/>
            </a:pPr>
            <a:r>
              <a:rPr lang="es-ES" sz="1300" dirty="0">
                <a:solidFill>
                  <a:srgbClr val="002060"/>
                </a:solidFill>
                <a:latin typeface="+mn-lt"/>
                <a:cs typeface="Poppins" pitchFamily="2" charset="77"/>
                <a:sym typeface="Source Sans Pro"/>
              </a:rPr>
              <a:t>Director de la IE, presidente.</a:t>
            </a:r>
          </a:p>
          <a:p>
            <a:pPr marL="285750" indent="-285750" algn="just">
              <a:buClr>
                <a:srgbClr val="FF0000"/>
              </a:buClr>
              <a:buFont typeface="Arial" panose="020B0604020202020204" pitchFamily="34" charset="0"/>
              <a:buChar char="•"/>
            </a:pPr>
            <a:r>
              <a:rPr lang="es-ES" sz="1300" dirty="0">
                <a:solidFill>
                  <a:srgbClr val="002060"/>
                </a:solidFill>
                <a:latin typeface="+mn-lt"/>
                <a:cs typeface="Poppins" pitchFamily="2" charset="77"/>
                <a:sym typeface="Source Sans Pro"/>
              </a:rPr>
              <a:t>Un subdirector de la IE, secretario (mayor escala, mayor tiempo de servicio en la IE).</a:t>
            </a:r>
          </a:p>
          <a:p>
            <a:pPr marL="285750" indent="-285750" algn="just">
              <a:buClr>
                <a:srgbClr val="FF0000"/>
              </a:buClr>
              <a:buFont typeface="Arial" panose="020B0604020202020204" pitchFamily="34" charset="0"/>
              <a:buChar char="•"/>
            </a:pPr>
            <a:r>
              <a:rPr lang="es-ES" sz="1300" dirty="0">
                <a:solidFill>
                  <a:srgbClr val="002060"/>
                </a:solidFill>
                <a:latin typeface="+mn-lt"/>
                <a:cs typeface="Poppins" pitchFamily="2" charset="77"/>
                <a:sym typeface="Source Sans Pro"/>
              </a:rPr>
              <a:t>Un representante de los profesores de la IE, elegidos por votación entre los profesores nombrados.</a:t>
            </a:r>
          </a:p>
        </p:txBody>
      </p:sp>
      <p:sp>
        <p:nvSpPr>
          <p:cNvPr id="42" name="CuadroTexto 41">
            <a:extLst>
              <a:ext uri="{FF2B5EF4-FFF2-40B4-BE49-F238E27FC236}">
                <a16:creationId xmlns:a16="http://schemas.microsoft.com/office/drawing/2014/main" id="{9C55E531-5800-4B5C-904F-C5B7B8279995}"/>
              </a:ext>
            </a:extLst>
          </p:cNvPr>
          <p:cNvSpPr txBox="1"/>
          <p:nvPr/>
        </p:nvSpPr>
        <p:spPr>
          <a:xfrm>
            <a:off x="2375766" y="3941330"/>
            <a:ext cx="4568780" cy="1492716"/>
          </a:xfrm>
          <a:prstGeom prst="rect">
            <a:avLst/>
          </a:prstGeom>
          <a:noFill/>
        </p:spPr>
        <p:txBody>
          <a:bodyPr wrap="square">
            <a:spAutoFit/>
          </a:bodyPr>
          <a:lstStyle>
            <a:defPPr marR="0" lvl="0" algn="l" rtl="0">
              <a:lnSpc>
                <a:spcPct val="100000"/>
              </a:lnSpc>
              <a:spcBef>
                <a:spcPts val="0"/>
              </a:spcBef>
              <a:spcAft>
                <a:spcPts val="0"/>
              </a:spcAft>
            </a:defPPr>
            <a:lvl1pPr marL="285750" indent="-285750" algn="just">
              <a:buClr>
                <a:srgbClr val="FF0000"/>
              </a:buClr>
              <a:buFont typeface="Arial" panose="020B0604020202020204" pitchFamily="34" charset="0"/>
              <a:buChar char="•"/>
              <a:defRPr>
                <a:solidFill>
                  <a:srgbClr val="002060"/>
                </a:solidFill>
                <a:latin typeface="+mn-lt"/>
                <a:cs typeface="Poppins" pitchFamily="2" charset="77"/>
              </a:defRPr>
            </a:lvl1pPr>
          </a:lstStyle>
          <a:p>
            <a:r>
              <a:rPr lang="es-MX" sz="1300" dirty="0">
                <a:sym typeface="Source Sans Pro"/>
              </a:rPr>
              <a:t>Director de gestión pedagógica.</a:t>
            </a:r>
          </a:p>
          <a:p>
            <a:r>
              <a:rPr lang="es-MX" sz="1300" dirty="0">
                <a:sym typeface="Source Sans Pro"/>
              </a:rPr>
              <a:t>Responsable del Nexus (secretario).</a:t>
            </a:r>
          </a:p>
          <a:p>
            <a:r>
              <a:rPr lang="es-MX" sz="1300" dirty="0">
                <a:sym typeface="Source Sans Pro"/>
              </a:rPr>
              <a:t>Especialista en racionalización.</a:t>
            </a:r>
          </a:p>
          <a:p>
            <a:r>
              <a:rPr lang="es-MX" sz="1300" dirty="0">
                <a:sym typeface="Source Sans Pro"/>
              </a:rPr>
              <a:t>Especialista en finanzas.</a:t>
            </a:r>
          </a:p>
          <a:p>
            <a:r>
              <a:rPr lang="es-MX" sz="1300" dirty="0">
                <a:sym typeface="Source Sans Pro"/>
              </a:rPr>
              <a:t>Un especialista en EBR del nivel de educación secundaria o un especialista en Educación Básica Alternativa, según corresponda.</a:t>
            </a:r>
          </a:p>
        </p:txBody>
      </p:sp>
      <p:sp>
        <p:nvSpPr>
          <p:cNvPr id="44" name="CuadroTexto 43">
            <a:extLst>
              <a:ext uri="{FF2B5EF4-FFF2-40B4-BE49-F238E27FC236}">
                <a16:creationId xmlns:a16="http://schemas.microsoft.com/office/drawing/2014/main" id="{166BD58D-9016-4093-9585-C3CCFFA7D0E9}"/>
              </a:ext>
            </a:extLst>
          </p:cNvPr>
          <p:cNvSpPr txBox="1"/>
          <p:nvPr/>
        </p:nvSpPr>
        <p:spPr>
          <a:xfrm>
            <a:off x="7317687" y="2426998"/>
            <a:ext cx="4545989" cy="1492716"/>
          </a:xfrm>
          <a:prstGeom prst="rect">
            <a:avLst/>
          </a:prstGeom>
          <a:noFill/>
        </p:spPr>
        <p:txBody>
          <a:bodyPr wrap="square">
            <a:spAutoFit/>
          </a:bodyPr>
          <a:lstStyle/>
          <a:p>
            <a:pPr marL="342900" marR="0" lvl="0" indent="-342900" algn="just" rtl="0">
              <a:spcBef>
                <a:spcPts val="0"/>
              </a:spcBef>
              <a:spcAft>
                <a:spcPts val="0"/>
              </a:spcAft>
              <a:buClr>
                <a:srgbClr val="FF0000"/>
              </a:buClr>
              <a:buFont typeface="+mj-lt"/>
              <a:buAutoNum type="arabicPeriod"/>
            </a:pPr>
            <a:r>
              <a:rPr lang="es-MX" sz="1300" dirty="0">
                <a:solidFill>
                  <a:srgbClr val="002060"/>
                </a:solidFill>
                <a:latin typeface="+mn-lt"/>
                <a:cs typeface="Poppins" pitchFamily="2" charset="77"/>
                <a:sym typeface="Source Sans Pro"/>
              </a:rPr>
              <a:t>Propuesta de acuerdo al número de secciones.</a:t>
            </a:r>
          </a:p>
          <a:p>
            <a:pPr marL="342900" marR="0" lvl="0" indent="-342900" algn="just" rtl="0">
              <a:spcBef>
                <a:spcPts val="0"/>
              </a:spcBef>
              <a:spcAft>
                <a:spcPts val="0"/>
              </a:spcAft>
              <a:buClr>
                <a:srgbClr val="FF0000"/>
              </a:buClr>
              <a:buFont typeface="+mj-lt"/>
              <a:buAutoNum type="arabicPeriod"/>
            </a:pPr>
            <a:r>
              <a:rPr lang="es-MX" sz="1300" dirty="0">
                <a:solidFill>
                  <a:srgbClr val="002060"/>
                </a:solidFill>
                <a:latin typeface="+mn-lt"/>
                <a:cs typeface="Poppins" pitchFamily="2" charset="77"/>
                <a:sym typeface="Source Sans Pro"/>
              </a:rPr>
              <a:t>Plan de estudio.</a:t>
            </a:r>
          </a:p>
          <a:p>
            <a:pPr marL="342900" marR="0" lvl="0" indent="-342900" algn="just" rtl="0">
              <a:spcBef>
                <a:spcPts val="0"/>
              </a:spcBef>
              <a:spcAft>
                <a:spcPts val="0"/>
              </a:spcAft>
              <a:buClr>
                <a:srgbClr val="FF0000"/>
              </a:buClr>
              <a:buFont typeface="+mj-lt"/>
              <a:buAutoNum type="arabicPeriod"/>
            </a:pPr>
            <a:r>
              <a:rPr lang="es-MX" sz="1300" dirty="0">
                <a:solidFill>
                  <a:srgbClr val="002060"/>
                </a:solidFill>
                <a:latin typeface="+mn-lt"/>
                <a:cs typeface="Poppins" pitchFamily="2" charset="77"/>
                <a:sym typeface="Source Sans Pro"/>
              </a:rPr>
              <a:t>Plan Curricular Institucional.</a:t>
            </a:r>
          </a:p>
          <a:p>
            <a:pPr marL="342900" marR="0" lvl="0" indent="-342900" algn="just" rtl="0">
              <a:spcBef>
                <a:spcPts val="0"/>
              </a:spcBef>
              <a:spcAft>
                <a:spcPts val="0"/>
              </a:spcAft>
              <a:buClr>
                <a:srgbClr val="FF0000"/>
              </a:buClr>
              <a:buFont typeface="+mj-lt"/>
              <a:buAutoNum type="arabicPeriod"/>
            </a:pPr>
            <a:r>
              <a:rPr lang="es-MX" sz="1300" dirty="0">
                <a:solidFill>
                  <a:srgbClr val="002060"/>
                </a:solidFill>
                <a:latin typeface="+mn-lt"/>
                <a:cs typeface="Poppins" pitchFamily="2" charset="77"/>
                <a:sym typeface="Source Sans Pro"/>
              </a:rPr>
              <a:t>Cuadro de Asignación de Personal (Sistema Nexus).</a:t>
            </a:r>
          </a:p>
          <a:p>
            <a:pPr marL="361950" marR="0" lvl="0" algn="just" rtl="0">
              <a:spcBef>
                <a:spcPts val="0"/>
              </a:spcBef>
              <a:spcAft>
                <a:spcPts val="0"/>
              </a:spcAft>
              <a:buClr>
                <a:srgbClr val="FF0000"/>
              </a:buClr>
            </a:pPr>
            <a:r>
              <a:rPr lang="es-MX" sz="1300" dirty="0">
                <a:solidFill>
                  <a:srgbClr val="002060"/>
                </a:solidFill>
                <a:latin typeface="+mn-lt"/>
                <a:cs typeface="Poppins" pitchFamily="2" charset="77"/>
                <a:sym typeface="Source Sans Pro"/>
              </a:rPr>
              <a:t>Deben presentar la propuesta al comité de la UGEL, remitir la RD de conformación del comité y el acta de la elección del representante docente.</a:t>
            </a:r>
          </a:p>
        </p:txBody>
      </p:sp>
      <p:sp>
        <p:nvSpPr>
          <p:cNvPr id="46" name="Título 4">
            <a:extLst>
              <a:ext uri="{FF2B5EF4-FFF2-40B4-BE49-F238E27FC236}">
                <a16:creationId xmlns:a16="http://schemas.microsoft.com/office/drawing/2014/main" id="{C195630E-D639-4A93-BDE6-E693B64FA687}"/>
              </a:ext>
            </a:extLst>
          </p:cNvPr>
          <p:cNvSpPr txBox="1">
            <a:spLocks/>
          </p:cNvSpPr>
          <p:nvPr/>
        </p:nvSpPr>
        <p:spPr>
          <a:xfrm>
            <a:off x="-703665" y="4620257"/>
            <a:ext cx="3591843" cy="693708"/>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algn="ctr" defTabSz="914400" eaLnBrk="1" latinLnBrk="0" hangingPunct="1">
              <a:lnSpc>
                <a:spcPct val="90000"/>
              </a:lnSpc>
              <a:spcBef>
                <a:spcPct val="0"/>
              </a:spcBef>
              <a:buNone/>
              <a:defRPr sz="2500" b="1" kern="1200">
                <a:solidFill>
                  <a:srgbClr val="002060"/>
                </a:solidFill>
                <a:latin typeface="+mj-lt"/>
                <a:ea typeface="+mj-ea"/>
                <a:cs typeface="+mj-cs"/>
              </a:defRPr>
            </a:lvl1pPr>
          </a:lstStyle>
          <a:p>
            <a:r>
              <a:rPr lang="es-PE" sz="1800" dirty="0"/>
              <a:t>UGEL</a:t>
            </a:r>
          </a:p>
        </p:txBody>
      </p:sp>
      <p:sp>
        <p:nvSpPr>
          <p:cNvPr id="47" name="CuadroTexto 46">
            <a:extLst>
              <a:ext uri="{FF2B5EF4-FFF2-40B4-BE49-F238E27FC236}">
                <a16:creationId xmlns:a16="http://schemas.microsoft.com/office/drawing/2014/main" id="{E413E5BE-9A37-421B-B68B-40E1588C2CDB}"/>
              </a:ext>
            </a:extLst>
          </p:cNvPr>
          <p:cNvSpPr txBox="1"/>
          <p:nvPr/>
        </p:nvSpPr>
        <p:spPr>
          <a:xfrm>
            <a:off x="7317687" y="3943404"/>
            <a:ext cx="4337444" cy="1292662"/>
          </a:xfrm>
          <a:prstGeom prst="rect">
            <a:avLst/>
          </a:prstGeom>
          <a:noFill/>
        </p:spPr>
        <p:txBody>
          <a:bodyPr wrap="square">
            <a:spAutoFit/>
          </a:bodyPr>
          <a:lstStyle>
            <a:defPPr marR="0" lvl="0" algn="l" rtl="0">
              <a:lnSpc>
                <a:spcPct val="100000"/>
              </a:lnSpc>
              <a:spcBef>
                <a:spcPts val="0"/>
              </a:spcBef>
              <a:spcAft>
                <a:spcPts val="0"/>
              </a:spcAft>
            </a:defPPr>
            <a:lvl1pPr marL="285750" indent="-285750" algn="just">
              <a:buClr>
                <a:srgbClr val="FF0000"/>
              </a:buClr>
              <a:buFont typeface="Arial" panose="020B0604020202020204" pitchFamily="34" charset="0"/>
              <a:buChar char="•"/>
              <a:defRPr>
                <a:solidFill>
                  <a:srgbClr val="002060"/>
                </a:solidFill>
                <a:latin typeface="+mn-lt"/>
                <a:cs typeface="Poppins" pitchFamily="2" charset="77"/>
              </a:defRPr>
            </a:lvl1pPr>
          </a:lstStyle>
          <a:p>
            <a:r>
              <a:rPr lang="es-MX" sz="1300" dirty="0">
                <a:sym typeface="Source Sans Pro"/>
              </a:rPr>
              <a:t>Brindar asistencia técnica.</a:t>
            </a:r>
          </a:p>
          <a:p>
            <a:r>
              <a:rPr lang="es-MX" sz="1300" dirty="0">
                <a:sym typeface="Source Sans Pro"/>
              </a:rPr>
              <a:t>Realizar el cuadro de horas de las IIEE que no cuenten con el personal para conformar su comité o no logren formular a tiempo.</a:t>
            </a:r>
          </a:p>
          <a:p>
            <a:r>
              <a:rPr lang="es-MX" sz="1300" dirty="0">
                <a:sym typeface="Source Sans Pro"/>
              </a:rPr>
              <a:t>Consolidar plazas sin carga horaria (Anexo 4 -racionalización). </a:t>
            </a:r>
          </a:p>
        </p:txBody>
      </p:sp>
      <p:sp>
        <p:nvSpPr>
          <p:cNvPr id="49" name="Rectángulo 48">
            <a:extLst>
              <a:ext uri="{FF2B5EF4-FFF2-40B4-BE49-F238E27FC236}">
                <a16:creationId xmlns:a16="http://schemas.microsoft.com/office/drawing/2014/main" id="{383E3E8F-F91F-44F0-A678-54ACD9ED9249}"/>
              </a:ext>
            </a:extLst>
          </p:cNvPr>
          <p:cNvSpPr/>
          <p:nvPr/>
        </p:nvSpPr>
        <p:spPr>
          <a:xfrm>
            <a:off x="3456907" y="1887455"/>
            <a:ext cx="1912703" cy="477054"/>
          </a:xfrm>
          <a:prstGeom prst="rect">
            <a:avLst/>
          </a:prstGeom>
        </p:spPr>
        <p:txBody>
          <a:bodyPr wrap="none">
            <a:spAutoFit/>
          </a:bodyPr>
          <a:lstStyle/>
          <a:p>
            <a:r>
              <a:rPr lang="es-PE" sz="2500" b="1" dirty="0">
                <a:solidFill>
                  <a:schemeClr val="bg1"/>
                </a:solidFill>
                <a:latin typeface="+mj-lt"/>
                <a:ea typeface="+mj-ea"/>
                <a:cs typeface="+mj-cs"/>
              </a:rPr>
              <a:t>Integrantes</a:t>
            </a:r>
          </a:p>
        </p:txBody>
      </p:sp>
      <p:sp>
        <p:nvSpPr>
          <p:cNvPr id="55" name="Título 4">
            <a:extLst>
              <a:ext uri="{FF2B5EF4-FFF2-40B4-BE49-F238E27FC236}">
                <a16:creationId xmlns:a16="http://schemas.microsoft.com/office/drawing/2014/main" id="{FA2EC85A-70A0-4548-85F2-A55DBD31F0AE}"/>
              </a:ext>
            </a:extLst>
          </p:cNvPr>
          <p:cNvSpPr txBox="1">
            <a:spLocks/>
          </p:cNvSpPr>
          <p:nvPr/>
        </p:nvSpPr>
        <p:spPr>
          <a:xfrm>
            <a:off x="200660" y="5505540"/>
            <a:ext cx="2105463" cy="693708"/>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defTabSz="914400" eaLnBrk="1" latinLnBrk="0" hangingPunct="1">
              <a:lnSpc>
                <a:spcPct val="90000"/>
              </a:lnSpc>
              <a:spcBef>
                <a:spcPct val="0"/>
              </a:spcBef>
              <a:buNone/>
              <a:defRPr sz="2500" b="1" kern="1200">
                <a:solidFill>
                  <a:srgbClr val="002060"/>
                </a:solidFill>
                <a:latin typeface="+mj-lt"/>
                <a:ea typeface="+mj-ea"/>
                <a:cs typeface="+mj-cs"/>
              </a:defRPr>
            </a:lvl1pPr>
          </a:lstStyle>
          <a:p>
            <a:r>
              <a:rPr lang="es-ES" sz="1600" dirty="0"/>
              <a:t>Secundaria en Alternancia (SA)</a:t>
            </a:r>
            <a:endParaRPr lang="es-PE" sz="1600" dirty="0"/>
          </a:p>
        </p:txBody>
      </p:sp>
      <p:sp>
        <p:nvSpPr>
          <p:cNvPr id="3" name="Rectángulo 2">
            <a:extLst>
              <a:ext uri="{FF2B5EF4-FFF2-40B4-BE49-F238E27FC236}">
                <a16:creationId xmlns:a16="http://schemas.microsoft.com/office/drawing/2014/main" id="{03650655-D5A9-4788-855E-6E3DAD93001A}"/>
              </a:ext>
            </a:extLst>
          </p:cNvPr>
          <p:cNvSpPr/>
          <p:nvPr/>
        </p:nvSpPr>
        <p:spPr>
          <a:xfrm>
            <a:off x="468157" y="6251825"/>
            <a:ext cx="1416145" cy="438582"/>
          </a:xfrm>
          <a:prstGeom prst="rect">
            <a:avLst/>
          </a:prstGeom>
        </p:spPr>
        <p:txBody>
          <a:bodyPr vert="horz" lIns="91440" tIns="45720" rIns="91440" bIns="45720" rtlCol="0" anchor="ctr">
            <a:normAutofit fontScale="62500" lnSpcReduction="20000"/>
          </a:bodyPr>
          <a:lstStyle/>
          <a:p>
            <a:pPr algn="ctr">
              <a:lnSpc>
                <a:spcPct val="90000"/>
              </a:lnSpc>
              <a:spcBef>
                <a:spcPct val="0"/>
              </a:spcBef>
            </a:pPr>
            <a:r>
              <a:rPr lang="es-ES" sz="2500" b="1" kern="1200" dirty="0">
                <a:solidFill>
                  <a:srgbClr val="002060"/>
                </a:solidFill>
                <a:latin typeface="+mj-lt"/>
                <a:ea typeface="+mj-ea"/>
                <a:cs typeface="+mj-cs"/>
              </a:rPr>
              <a:t>Secundaria Tutorial (ST)</a:t>
            </a:r>
            <a:endParaRPr lang="es-PE" sz="2500" b="1" kern="1200" dirty="0">
              <a:solidFill>
                <a:srgbClr val="002060"/>
              </a:solidFill>
              <a:latin typeface="+mj-lt"/>
              <a:ea typeface="+mj-ea"/>
              <a:cs typeface="+mj-cs"/>
            </a:endParaRPr>
          </a:p>
        </p:txBody>
      </p:sp>
      <p:sp>
        <p:nvSpPr>
          <p:cNvPr id="57" name="CuadroTexto 56">
            <a:extLst>
              <a:ext uri="{FF2B5EF4-FFF2-40B4-BE49-F238E27FC236}">
                <a16:creationId xmlns:a16="http://schemas.microsoft.com/office/drawing/2014/main" id="{FC1B18A9-0CFE-496F-9088-7AE510E14CA6}"/>
              </a:ext>
            </a:extLst>
          </p:cNvPr>
          <p:cNvSpPr txBox="1"/>
          <p:nvPr/>
        </p:nvSpPr>
        <p:spPr>
          <a:xfrm>
            <a:off x="2392541" y="5580209"/>
            <a:ext cx="4756429" cy="492443"/>
          </a:xfrm>
          <a:prstGeom prst="rect">
            <a:avLst/>
          </a:prstGeom>
          <a:noFill/>
        </p:spPr>
        <p:txBody>
          <a:bodyPr wrap="square">
            <a:spAutoFit/>
          </a:bodyPr>
          <a:lstStyle/>
          <a:p>
            <a:pPr marL="285750" indent="-285750" algn="just">
              <a:buClr>
                <a:srgbClr val="FF0000"/>
              </a:buClr>
              <a:buFont typeface="Arial" panose="020B0604020202020204" pitchFamily="34" charset="0"/>
              <a:buChar char="•"/>
            </a:pPr>
            <a:r>
              <a:rPr lang="es-ES" sz="1300" dirty="0">
                <a:solidFill>
                  <a:srgbClr val="002060"/>
                </a:solidFill>
                <a:latin typeface="+mn-lt"/>
                <a:cs typeface="Poppins" pitchFamily="2" charset="77"/>
                <a:sym typeface="Source Sans Pro"/>
              </a:rPr>
              <a:t>Director de la IE, quien la preside.</a:t>
            </a:r>
          </a:p>
          <a:p>
            <a:pPr marL="285750" indent="-285750" algn="just">
              <a:buClr>
                <a:srgbClr val="FF0000"/>
              </a:buClr>
              <a:buFont typeface="Arial" panose="020B0604020202020204" pitchFamily="34" charset="0"/>
              <a:buChar char="•"/>
            </a:pPr>
            <a:r>
              <a:rPr lang="es-ES" sz="1300" dirty="0">
                <a:solidFill>
                  <a:srgbClr val="002060"/>
                </a:solidFill>
                <a:latin typeface="+mn-lt"/>
                <a:cs typeface="Poppins" pitchFamily="2" charset="77"/>
                <a:sym typeface="Source Sans Pro"/>
              </a:rPr>
              <a:t>Un representante del personal docente</a:t>
            </a:r>
          </a:p>
        </p:txBody>
      </p:sp>
      <p:sp>
        <p:nvSpPr>
          <p:cNvPr id="58" name="CuadroTexto 57">
            <a:extLst>
              <a:ext uri="{FF2B5EF4-FFF2-40B4-BE49-F238E27FC236}">
                <a16:creationId xmlns:a16="http://schemas.microsoft.com/office/drawing/2014/main" id="{88FC7AFB-BBAC-48E6-B682-177666FFA030}"/>
              </a:ext>
            </a:extLst>
          </p:cNvPr>
          <p:cNvSpPr txBox="1"/>
          <p:nvPr/>
        </p:nvSpPr>
        <p:spPr>
          <a:xfrm>
            <a:off x="2379241" y="6118789"/>
            <a:ext cx="4568780" cy="492443"/>
          </a:xfrm>
          <a:prstGeom prst="rect">
            <a:avLst/>
          </a:prstGeom>
          <a:noFill/>
        </p:spPr>
        <p:txBody>
          <a:bodyPr wrap="square">
            <a:spAutoFit/>
          </a:bodyPr>
          <a:lstStyle/>
          <a:p>
            <a:pPr marL="285750" indent="-285750" algn="just">
              <a:buClr>
                <a:srgbClr val="FF0000"/>
              </a:buClr>
              <a:buFont typeface="Arial" panose="020B0604020202020204" pitchFamily="34" charset="0"/>
              <a:buChar char="•"/>
            </a:pPr>
            <a:r>
              <a:rPr lang="es-ES" sz="1300" dirty="0">
                <a:solidFill>
                  <a:srgbClr val="002060"/>
                </a:solidFill>
                <a:latin typeface="+mn-lt"/>
                <a:cs typeface="Poppins" pitchFamily="2" charset="77"/>
                <a:sym typeface="Source Sans Pro"/>
              </a:rPr>
              <a:t>Director la IE, quien la preside.</a:t>
            </a:r>
          </a:p>
          <a:p>
            <a:pPr marL="285750" indent="-285750" algn="just">
              <a:buClr>
                <a:srgbClr val="FF0000"/>
              </a:buClr>
              <a:buFont typeface="Arial" panose="020B0604020202020204" pitchFamily="34" charset="0"/>
              <a:buChar char="•"/>
            </a:pPr>
            <a:r>
              <a:rPr lang="es-ES" sz="1300" dirty="0">
                <a:solidFill>
                  <a:srgbClr val="002060"/>
                </a:solidFill>
                <a:latin typeface="+mn-lt"/>
                <a:cs typeface="Poppins" pitchFamily="2" charset="77"/>
                <a:sym typeface="Source Sans Pro"/>
              </a:rPr>
              <a:t>Coordinador de núcleo educativo</a:t>
            </a:r>
          </a:p>
        </p:txBody>
      </p:sp>
      <p:cxnSp>
        <p:nvCxnSpPr>
          <p:cNvPr id="6" name="Conector recto 5">
            <a:extLst>
              <a:ext uri="{FF2B5EF4-FFF2-40B4-BE49-F238E27FC236}">
                <a16:creationId xmlns:a16="http://schemas.microsoft.com/office/drawing/2014/main" id="{D3C6102A-601C-40CE-8B2E-45F47927AFAE}"/>
              </a:ext>
            </a:extLst>
          </p:cNvPr>
          <p:cNvCxnSpPr/>
          <p:nvPr/>
        </p:nvCxnSpPr>
        <p:spPr>
          <a:xfrm>
            <a:off x="309568" y="3925456"/>
            <a:ext cx="1176407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Conector recto 61">
            <a:extLst>
              <a:ext uri="{FF2B5EF4-FFF2-40B4-BE49-F238E27FC236}">
                <a16:creationId xmlns:a16="http://schemas.microsoft.com/office/drawing/2014/main" id="{3A935B89-76FD-4660-A0E9-E0ED2A1829F3}"/>
              </a:ext>
            </a:extLst>
          </p:cNvPr>
          <p:cNvCxnSpPr/>
          <p:nvPr/>
        </p:nvCxnSpPr>
        <p:spPr>
          <a:xfrm>
            <a:off x="427929" y="5507934"/>
            <a:ext cx="1176407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id="{9A28BB73-0736-408F-9102-BCBC67C32F2C}"/>
              </a:ext>
            </a:extLst>
          </p:cNvPr>
          <p:cNvCxnSpPr/>
          <p:nvPr/>
        </p:nvCxnSpPr>
        <p:spPr>
          <a:xfrm>
            <a:off x="427928" y="6157686"/>
            <a:ext cx="1176407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Rectángulo 50">
            <a:extLst>
              <a:ext uri="{FF2B5EF4-FFF2-40B4-BE49-F238E27FC236}">
                <a16:creationId xmlns:a16="http://schemas.microsoft.com/office/drawing/2014/main" id="{86BD3E2C-3A74-49BC-AD38-A150FC54E483}"/>
              </a:ext>
            </a:extLst>
          </p:cNvPr>
          <p:cNvSpPr/>
          <p:nvPr/>
        </p:nvSpPr>
        <p:spPr>
          <a:xfrm>
            <a:off x="8536598" y="1887455"/>
            <a:ext cx="1786066" cy="477054"/>
          </a:xfrm>
          <a:prstGeom prst="rect">
            <a:avLst/>
          </a:prstGeom>
        </p:spPr>
        <p:txBody>
          <a:bodyPr wrap="none">
            <a:spAutoFit/>
          </a:bodyPr>
          <a:lstStyle/>
          <a:p>
            <a:r>
              <a:rPr lang="es-PE" sz="2500" b="1" dirty="0">
                <a:solidFill>
                  <a:schemeClr val="bg1"/>
                </a:solidFill>
                <a:latin typeface="+mj-lt"/>
                <a:ea typeface="+mj-ea"/>
                <a:cs typeface="+mj-cs"/>
              </a:rPr>
              <a:t>Funciones</a:t>
            </a:r>
          </a:p>
        </p:txBody>
      </p:sp>
      <p:pic>
        <p:nvPicPr>
          <p:cNvPr id="66" name="Imagen 65">
            <a:extLst>
              <a:ext uri="{FF2B5EF4-FFF2-40B4-BE49-F238E27FC236}">
                <a16:creationId xmlns:a16="http://schemas.microsoft.com/office/drawing/2014/main" id="{4F5EBC22-4FCF-4785-BE16-D2BB32DF98DB}"/>
              </a:ext>
            </a:extLst>
          </p:cNvPr>
          <p:cNvPicPr>
            <a:picLocks noChangeAspect="1"/>
          </p:cNvPicPr>
          <p:nvPr/>
        </p:nvPicPr>
        <p:blipFill>
          <a:blip r:embed="rId7"/>
          <a:stretch>
            <a:fillRect/>
          </a:stretch>
        </p:blipFill>
        <p:spPr>
          <a:xfrm rot="10800000" flipH="1" flipV="1">
            <a:off x="846899" y="2657462"/>
            <a:ext cx="467411" cy="467411"/>
          </a:xfrm>
          <a:prstGeom prst="rect">
            <a:avLst/>
          </a:prstGeom>
        </p:spPr>
      </p:pic>
      <p:pic>
        <p:nvPicPr>
          <p:cNvPr id="67" name="Imagen 66">
            <a:extLst>
              <a:ext uri="{FF2B5EF4-FFF2-40B4-BE49-F238E27FC236}">
                <a16:creationId xmlns:a16="http://schemas.microsoft.com/office/drawing/2014/main" id="{AB1AEC38-19FF-4769-86E8-38948E492D03}"/>
              </a:ext>
            </a:extLst>
          </p:cNvPr>
          <p:cNvPicPr>
            <a:picLocks noChangeAspect="1"/>
          </p:cNvPicPr>
          <p:nvPr/>
        </p:nvPicPr>
        <p:blipFill>
          <a:blip r:embed="rId8"/>
          <a:stretch>
            <a:fillRect/>
          </a:stretch>
        </p:blipFill>
        <p:spPr>
          <a:xfrm rot="10800000" flipH="1" flipV="1">
            <a:off x="888640" y="4340288"/>
            <a:ext cx="407232" cy="407232"/>
          </a:xfrm>
          <a:prstGeom prst="rect">
            <a:avLst/>
          </a:prstGeom>
        </p:spPr>
      </p:pic>
    </p:spTree>
    <p:extLst>
      <p:ext uri="{BB962C8B-B14F-4D97-AF65-F5344CB8AC3E}">
        <p14:creationId xmlns:p14="http://schemas.microsoft.com/office/powerpoint/2010/main" val="2029278510"/>
      </p:ext>
    </p:extLst>
  </p:cSld>
  <p:clrMapOvr>
    <a:masterClrMapping/>
  </p:clrMapOvr>
</p:sld>
</file>

<file path=ppt/theme/theme1.xml><?xml version="1.0" encoding="utf-8"?>
<a:theme xmlns:a="http://schemas.openxmlformats.org/drawingml/2006/main" name="Tema de Office 2013 - 202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TotalTime>
  <Words>3149</Words>
  <Application>Microsoft Office PowerPoint</Application>
  <PresentationFormat>Panorámica</PresentationFormat>
  <Paragraphs>451</Paragraphs>
  <Slides>28</Slides>
  <Notes>28</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28</vt:i4>
      </vt:variant>
    </vt:vector>
  </HeadingPairs>
  <TitlesOfParts>
    <vt:vector size="40" baseType="lpstr">
      <vt:lpstr>Fira Sans Extra Condensed</vt:lpstr>
      <vt:lpstr>Arial</vt:lpstr>
      <vt:lpstr>Poppins Light</vt:lpstr>
      <vt:lpstr>Calibri</vt:lpstr>
      <vt:lpstr>Poppins</vt:lpstr>
      <vt:lpstr>Source Sans Pro</vt:lpstr>
      <vt:lpstr>Roboto</vt:lpstr>
      <vt:lpstr>DM Sans</vt:lpstr>
      <vt:lpstr>Gill Sans</vt:lpstr>
      <vt:lpstr>Times New Roman</vt:lpstr>
      <vt:lpstr>Wingdings</vt:lpstr>
      <vt:lpstr>Tema de Office 2013 - 2022</vt:lpstr>
      <vt:lpstr>CUADRO DE DISTRIBUCIÓN  DE HORAS PEDAGÓGICAS 2025</vt:lpstr>
      <vt:lpstr>Conceptos y plazos</vt:lpstr>
      <vt:lpstr>Presentación de PowerPoint</vt:lpstr>
      <vt:lpstr>Presentación de PowerPoint</vt:lpstr>
      <vt:lpstr>Hitos y lineamientos</vt:lpstr>
      <vt:lpstr>Presentación de PowerPoint</vt:lpstr>
      <vt:lpstr>Presentación de PowerPoint</vt:lpstr>
      <vt:lpstr>Presentación de PowerPoint</vt:lpstr>
      <vt:lpstr>Presentación de PowerPoint</vt:lpstr>
      <vt:lpstr>Plan de estudios</vt:lpstr>
      <vt:lpstr>Presentación de PowerPoint</vt:lpstr>
      <vt:lpstr>Presentación de PowerPoint</vt:lpstr>
      <vt:lpstr>Presentación de PowerPoint</vt:lpstr>
      <vt:lpstr>Alcances</vt:lpstr>
      <vt:lpstr>Presentación de PowerPoint</vt:lpstr>
      <vt:lpstr>Presentación de PowerPoint</vt:lpstr>
      <vt:lpstr>Presentación de PowerPoint</vt:lpstr>
      <vt:lpstr>Presentación de PowerPoint</vt:lpstr>
      <vt:lpstr>Presentación de PowerPoint</vt:lpstr>
      <vt:lpstr>Revisión y aprobación</vt:lpstr>
      <vt:lpstr>Presentación de PowerPoint</vt:lpstr>
      <vt:lpstr>Presentación de PowerPoint</vt:lpstr>
      <vt:lpstr>Presentación de PowerPoint</vt:lpstr>
      <vt:lpstr>Reordenamiento</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PORTADA</dc:title>
  <dc:creator>Roberto Flores Consiglieri</dc:creator>
  <cp:lastModifiedBy>ANA MARIA OROZCO DIAZ</cp:lastModifiedBy>
  <cp:revision>32</cp:revision>
  <dcterms:created xsi:type="dcterms:W3CDTF">2023-03-07T15:24:27Z</dcterms:created>
  <dcterms:modified xsi:type="dcterms:W3CDTF">2024-10-17T16:41:53Z</dcterms:modified>
</cp:coreProperties>
</file>